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90" r:id="rId2"/>
    <p:sldId id="308" r:id="rId3"/>
    <p:sldId id="291" r:id="rId4"/>
    <p:sldId id="256" r:id="rId5"/>
    <p:sldId id="294" r:id="rId6"/>
    <p:sldId id="295" r:id="rId7"/>
    <p:sldId id="296" r:id="rId8"/>
    <p:sldId id="297" r:id="rId9"/>
    <p:sldId id="298" r:id="rId10"/>
    <p:sldId id="299" r:id="rId11"/>
    <p:sldId id="300" r:id="rId12"/>
    <p:sldId id="301" r:id="rId13"/>
    <p:sldId id="302" r:id="rId14"/>
    <p:sldId id="303" r:id="rId15"/>
    <p:sldId id="304" r:id="rId16"/>
    <p:sldId id="311" r:id="rId17"/>
    <p:sldId id="314" r:id="rId18"/>
    <p:sldId id="313" r:id="rId19"/>
    <p:sldId id="293" r:id="rId20"/>
    <p:sldId id="261" r:id="rId21"/>
    <p:sldId id="262" r:id="rId22"/>
    <p:sldId id="259" r:id="rId23"/>
    <p:sldId id="270" r:id="rId24"/>
    <p:sldId id="274" r:id="rId25"/>
    <p:sldId id="260" r:id="rId26"/>
    <p:sldId id="266" r:id="rId27"/>
    <p:sldId id="264" r:id="rId28"/>
    <p:sldId id="268" r:id="rId29"/>
    <p:sldId id="272" r:id="rId30"/>
    <p:sldId id="257" r:id="rId31"/>
    <p:sldId id="277" r:id="rId32"/>
    <p:sldId id="286" r:id="rId33"/>
    <p:sldId id="289" r:id="rId34"/>
    <p:sldId id="269" r:id="rId35"/>
    <p:sldId id="265" r:id="rId36"/>
    <p:sldId id="263" r:id="rId37"/>
    <p:sldId id="276" r:id="rId38"/>
    <p:sldId id="281" r:id="rId39"/>
    <p:sldId id="287" r:id="rId40"/>
    <p:sldId id="275" r:id="rId41"/>
    <p:sldId id="282" r:id="rId42"/>
    <p:sldId id="292" r:id="rId43"/>
    <p:sldId id="305" r:id="rId44"/>
    <p:sldId id="306" r:id="rId45"/>
    <p:sldId id="288" r:id="rId46"/>
    <p:sldId id="309" r:id="rId47"/>
    <p:sldId id="310" r:id="rId48"/>
    <p:sldId id="307" r:id="rId4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6C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2" d="100"/>
          <a:sy n="62" d="100"/>
        </p:scale>
        <p:origin x="-1806" y="-1008"/>
      </p:cViewPr>
      <p:guideLst>
        <p:guide orient="horz" pos="2160"/>
        <p:guide pos="2880"/>
      </p:guideLst>
    </p:cSldViewPr>
  </p:slideViewPr>
  <p:notesTextViewPr>
    <p:cViewPr>
      <p:scale>
        <a:sx n="1" d="1"/>
        <a:sy n="1" d="1"/>
      </p:scale>
      <p:origin x="0" y="0"/>
    </p:cViewPr>
  </p:notesTextViewPr>
  <p:sorterViewPr>
    <p:cViewPr>
      <p:scale>
        <a:sx n="100" d="100"/>
        <a:sy n="100" d="100"/>
      </p:scale>
      <p:origin x="0" y="13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Slide Number Placeholder 5"/>
          <p:cNvSpPr>
            <a:spLocks noGrp="1"/>
          </p:cNvSpPr>
          <p:nvPr>
            <p:ph type="sldNum" sz="quarter" idx="10"/>
          </p:nvPr>
        </p:nvSpPr>
        <p:spPr>
          <a:ln/>
        </p:spPr>
        <p:txBody>
          <a:bodyPr/>
          <a:lstStyle>
            <a:lvl1pPr>
              <a:defRPr/>
            </a:lvl1pPr>
          </a:lstStyle>
          <a:p>
            <a:pPr>
              <a:defRPr/>
            </a:pPr>
            <a:fld id="{C2AD8985-DC3F-40E3-AA38-5A05737C7997}"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F1C5C684-0956-4B23-8395-07C0B2B62608}" type="datetimeFigureOut">
              <a:rPr lang="en-US"/>
              <a:pPr>
                <a:defRPr/>
              </a:pPr>
              <a:t>6/9/2023</a:t>
            </a:fld>
            <a:endParaRPr lang="en-US"/>
          </a:p>
        </p:txBody>
      </p:sp>
    </p:spTree>
    <p:extLst>
      <p:ext uri="{BB962C8B-B14F-4D97-AF65-F5344CB8AC3E}">
        <p14:creationId xmlns:p14="http://schemas.microsoft.com/office/powerpoint/2010/main" val="3464914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54B209DC-41E9-46EB-81A2-E5A07725245C}"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E36985EA-B95E-400B-A38E-4705891E3DAF}" type="datetimeFigureOut">
              <a:rPr lang="en-US"/>
              <a:pPr>
                <a:defRPr/>
              </a:pPr>
              <a:t>6/9/2023</a:t>
            </a:fld>
            <a:endParaRPr lang="en-US"/>
          </a:p>
        </p:txBody>
      </p:sp>
    </p:spTree>
    <p:extLst>
      <p:ext uri="{BB962C8B-B14F-4D97-AF65-F5344CB8AC3E}">
        <p14:creationId xmlns:p14="http://schemas.microsoft.com/office/powerpoint/2010/main" val="546387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4F4A5767-EC8E-4CBF-BC38-62573E881756}"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2080FE69-05B6-4BB3-A410-DD55D3FF2EFF}" type="datetimeFigureOut">
              <a:rPr lang="en-US"/>
              <a:pPr>
                <a:defRPr/>
              </a:pPr>
              <a:t>6/9/2023</a:t>
            </a:fld>
            <a:endParaRPr lang="en-US"/>
          </a:p>
        </p:txBody>
      </p:sp>
    </p:spTree>
    <p:extLst>
      <p:ext uri="{BB962C8B-B14F-4D97-AF65-F5344CB8AC3E}">
        <p14:creationId xmlns:p14="http://schemas.microsoft.com/office/powerpoint/2010/main" val="1985776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7B75F1C6-7A3E-46D8-9911-D5154015E9B2}"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FEF8C251-6346-481D-8A61-713C5DA91851}" type="datetimeFigureOut">
              <a:rPr lang="en-US"/>
              <a:pPr>
                <a:defRPr/>
              </a:pPr>
              <a:t>6/9/2023</a:t>
            </a:fld>
            <a:endParaRPr lang="en-US"/>
          </a:p>
        </p:txBody>
      </p:sp>
    </p:spTree>
    <p:extLst>
      <p:ext uri="{BB962C8B-B14F-4D97-AF65-F5344CB8AC3E}">
        <p14:creationId xmlns:p14="http://schemas.microsoft.com/office/powerpoint/2010/main" val="1369242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l-GR" smtClean="0"/>
              <a:t>Στυλ κύριου τίτλου</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Slide Number Placeholder 5"/>
          <p:cNvSpPr>
            <a:spLocks noGrp="1"/>
          </p:cNvSpPr>
          <p:nvPr>
            <p:ph type="sldNum" sz="quarter" idx="10"/>
          </p:nvPr>
        </p:nvSpPr>
        <p:spPr>
          <a:ln/>
        </p:spPr>
        <p:txBody>
          <a:bodyPr/>
          <a:lstStyle>
            <a:lvl1pPr>
              <a:defRPr/>
            </a:lvl1pPr>
          </a:lstStyle>
          <a:p>
            <a:pPr>
              <a:defRPr/>
            </a:pPr>
            <a:fld id="{803B5383-5F7D-44D5-BC43-F89C05D0DED6}"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5FFFBACB-B968-46E6-B0B0-F51169D05639}" type="datetimeFigureOut">
              <a:rPr lang="en-US"/>
              <a:pPr>
                <a:defRPr/>
              </a:pPr>
              <a:t>6/9/2023</a:t>
            </a:fld>
            <a:endParaRPr lang="en-US"/>
          </a:p>
        </p:txBody>
      </p:sp>
    </p:spTree>
    <p:extLst>
      <p:ext uri="{BB962C8B-B14F-4D97-AF65-F5344CB8AC3E}">
        <p14:creationId xmlns:p14="http://schemas.microsoft.com/office/powerpoint/2010/main" val="1976039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Slide Number Placeholder 5"/>
          <p:cNvSpPr>
            <a:spLocks noGrp="1"/>
          </p:cNvSpPr>
          <p:nvPr>
            <p:ph type="sldNum" sz="quarter" idx="10"/>
          </p:nvPr>
        </p:nvSpPr>
        <p:spPr>
          <a:ln/>
        </p:spPr>
        <p:txBody>
          <a:bodyPr/>
          <a:lstStyle>
            <a:lvl1pPr>
              <a:defRPr/>
            </a:lvl1pPr>
          </a:lstStyle>
          <a:p>
            <a:pPr>
              <a:defRPr/>
            </a:pPr>
            <a:fld id="{6C555455-2F90-41BA-A355-FBF93CE001FE}" type="slidenum">
              <a:rPr lang="en-US"/>
              <a:pPr>
                <a:defRPr/>
              </a:pPr>
              <a:t>‹#›</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fld id="{5975AA72-A838-4679-A52C-8966AC64498C}" type="datetimeFigureOut">
              <a:rPr lang="en-US"/>
              <a:pPr>
                <a:defRPr/>
              </a:pPr>
              <a:t>6/9/2023</a:t>
            </a:fld>
            <a:endParaRPr lang="en-US"/>
          </a:p>
        </p:txBody>
      </p:sp>
    </p:spTree>
    <p:extLst>
      <p:ext uri="{BB962C8B-B14F-4D97-AF65-F5344CB8AC3E}">
        <p14:creationId xmlns:p14="http://schemas.microsoft.com/office/powerpoint/2010/main" val="3782465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Slide Number Placeholder 5"/>
          <p:cNvSpPr>
            <a:spLocks noGrp="1"/>
          </p:cNvSpPr>
          <p:nvPr>
            <p:ph type="sldNum" sz="quarter" idx="10"/>
          </p:nvPr>
        </p:nvSpPr>
        <p:spPr>
          <a:ln/>
        </p:spPr>
        <p:txBody>
          <a:bodyPr/>
          <a:lstStyle>
            <a:lvl1pPr>
              <a:defRPr/>
            </a:lvl1pPr>
          </a:lstStyle>
          <a:p>
            <a:pPr>
              <a:defRPr/>
            </a:pPr>
            <a:fld id="{A804F4A0-9988-4384-A91B-51B3415FF102}" type="slidenum">
              <a:rPr lang="en-US"/>
              <a:pPr>
                <a:defRPr/>
              </a:pPr>
              <a:t>‹#›</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Date Placeholder 3"/>
          <p:cNvSpPr>
            <a:spLocks noGrp="1"/>
          </p:cNvSpPr>
          <p:nvPr>
            <p:ph type="dt" sz="half" idx="12"/>
          </p:nvPr>
        </p:nvSpPr>
        <p:spPr/>
        <p:txBody>
          <a:bodyPr/>
          <a:lstStyle>
            <a:lvl1pPr>
              <a:defRPr/>
            </a:lvl1pPr>
          </a:lstStyle>
          <a:p>
            <a:pPr>
              <a:defRPr/>
            </a:pPr>
            <a:fld id="{3FDF3D58-A662-4219-86DF-C74FE0F2ED0E}" type="datetimeFigureOut">
              <a:rPr lang="en-US"/>
              <a:pPr>
                <a:defRPr/>
              </a:pPr>
              <a:t>6/9/2023</a:t>
            </a:fld>
            <a:endParaRPr lang="en-US"/>
          </a:p>
        </p:txBody>
      </p:sp>
    </p:spTree>
    <p:extLst>
      <p:ext uri="{BB962C8B-B14F-4D97-AF65-F5344CB8AC3E}">
        <p14:creationId xmlns:p14="http://schemas.microsoft.com/office/powerpoint/2010/main" val="96849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Slide Number Placeholder 5"/>
          <p:cNvSpPr>
            <a:spLocks noGrp="1"/>
          </p:cNvSpPr>
          <p:nvPr>
            <p:ph type="sldNum" sz="quarter" idx="10"/>
          </p:nvPr>
        </p:nvSpPr>
        <p:spPr>
          <a:ln/>
        </p:spPr>
        <p:txBody>
          <a:bodyPr/>
          <a:lstStyle>
            <a:lvl1pPr>
              <a:defRPr/>
            </a:lvl1pPr>
          </a:lstStyle>
          <a:p>
            <a:pPr>
              <a:defRPr/>
            </a:pPr>
            <a:fld id="{AE96B386-048A-46B6-B4AA-6A76D3BEA03D}" type="slidenum">
              <a:rPr lang="en-US"/>
              <a:pPr>
                <a:defRPr/>
              </a:pPr>
              <a:t>‹#›</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Date Placeholder 3"/>
          <p:cNvSpPr>
            <a:spLocks noGrp="1"/>
          </p:cNvSpPr>
          <p:nvPr>
            <p:ph type="dt" sz="half" idx="12"/>
          </p:nvPr>
        </p:nvSpPr>
        <p:spPr/>
        <p:txBody>
          <a:bodyPr/>
          <a:lstStyle>
            <a:lvl1pPr>
              <a:defRPr/>
            </a:lvl1pPr>
          </a:lstStyle>
          <a:p>
            <a:pPr>
              <a:defRPr/>
            </a:pPr>
            <a:fld id="{81C00921-9576-43BC-86D2-1F80FE0376EA}" type="datetimeFigureOut">
              <a:rPr lang="en-US"/>
              <a:pPr>
                <a:defRPr/>
              </a:pPr>
              <a:t>6/9/2023</a:t>
            </a:fld>
            <a:endParaRPr lang="en-US"/>
          </a:p>
        </p:txBody>
      </p:sp>
    </p:spTree>
    <p:extLst>
      <p:ext uri="{BB962C8B-B14F-4D97-AF65-F5344CB8AC3E}">
        <p14:creationId xmlns:p14="http://schemas.microsoft.com/office/powerpoint/2010/main" val="3522194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D83B5262-130D-409E-B176-B656CAFEF1E9}" type="slidenum">
              <a:rPr lang="en-US"/>
              <a:pPr>
                <a:defRPr/>
              </a:pPr>
              <a:t>‹#›</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Date Placeholder 3"/>
          <p:cNvSpPr>
            <a:spLocks noGrp="1"/>
          </p:cNvSpPr>
          <p:nvPr>
            <p:ph type="dt" sz="half" idx="12"/>
          </p:nvPr>
        </p:nvSpPr>
        <p:spPr/>
        <p:txBody>
          <a:bodyPr/>
          <a:lstStyle>
            <a:lvl1pPr>
              <a:defRPr/>
            </a:lvl1pPr>
          </a:lstStyle>
          <a:p>
            <a:pPr>
              <a:defRPr/>
            </a:pPr>
            <a:fld id="{8034BF51-0E07-48C2-9F09-8B260BC53B6F}" type="datetimeFigureOut">
              <a:rPr lang="en-US"/>
              <a:pPr>
                <a:defRPr/>
              </a:pPr>
              <a:t>6/9/2023</a:t>
            </a:fld>
            <a:endParaRPr lang="en-US"/>
          </a:p>
        </p:txBody>
      </p:sp>
    </p:spTree>
    <p:extLst>
      <p:ext uri="{BB962C8B-B14F-4D97-AF65-F5344CB8AC3E}">
        <p14:creationId xmlns:p14="http://schemas.microsoft.com/office/powerpoint/2010/main" val="3856318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l-GR" smtClean="0"/>
              <a:t>Στυλ κύριου τίτλου</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9" name="Content Placeholder 8"/>
          <p:cNvSpPr>
            <a:spLocks noGrp="1"/>
          </p:cNvSpPr>
          <p:nvPr>
            <p:ph sz="quarter" idx="13"/>
          </p:nvPr>
        </p:nvSpPr>
        <p:spPr>
          <a:xfrm>
            <a:off x="304800" y="381000"/>
            <a:ext cx="7772400" cy="494284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Slide Number Placeholder 5"/>
          <p:cNvSpPr>
            <a:spLocks noGrp="1"/>
          </p:cNvSpPr>
          <p:nvPr>
            <p:ph type="sldNum" sz="quarter" idx="14"/>
          </p:nvPr>
        </p:nvSpPr>
        <p:spPr>
          <a:ln/>
        </p:spPr>
        <p:txBody>
          <a:bodyPr/>
          <a:lstStyle>
            <a:lvl1pPr>
              <a:defRPr/>
            </a:lvl1pPr>
          </a:lstStyle>
          <a:p>
            <a:pPr>
              <a:defRPr/>
            </a:pPr>
            <a:fld id="{C3439586-D866-43E8-B9EE-F47FA95893FE}" type="slidenum">
              <a:rPr lang="en-US"/>
              <a:pPr>
                <a:defRPr/>
              </a:pPr>
              <a:t>‹#›</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Date Placeholder 3"/>
          <p:cNvSpPr>
            <a:spLocks noGrp="1"/>
          </p:cNvSpPr>
          <p:nvPr>
            <p:ph type="dt" sz="half" idx="16"/>
          </p:nvPr>
        </p:nvSpPr>
        <p:spPr/>
        <p:txBody>
          <a:bodyPr/>
          <a:lstStyle>
            <a:lvl1pPr>
              <a:defRPr/>
            </a:lvl1pPr>
          </a:lstStyle>
          <a:p>
            <a:pPr>
              <a:defRPr/>
            </a:pPr>
            <a:fld id="{C25DB72D-8E40-4AB8-BA89-52592EA8A763}" type="datetimeFigureOut">
              <a:rPr lang="en-US"/>
              <a:pPr>
                <a:defRPr/>
              </a:pPr>
              <a:t>6/9/2023</a:t>
            </a:fld>
            <a:endParaRPr lang="en-US"/>
          </a:p>
        </p:txBody>
      </p:sp>
    </p:spTree>
    <p:extLst>
      <p:ext uri="{BB962C8B-B14F-4D97-AF65-F5344CB8AC3E}">
        <p14:creationId xmlns:p14="http://schemas.microsoft.com/office/powerpoint/2010/main" val="2349344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l-GR" smtClean="0"/>
              <a:t>Στυλ κύριου τίτλου</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n-US" noProof="0"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Slide Number Placeholder 5"/>
          <p:cNvSpPr>
            <a:spLocks noGrp="1"/>
          </p:cNvSpPr>
          <p:nvPr>
            <p:ph type="sldNum" sz="quarter" idx="10"/>
          </p:nvPr>
        </p:nvSpPr>
        <p:spPr>
          <a:ln/>
        </p:spPr>
        <p:txBody>
          <a:bodyPr/>
          <a:lstStyle>
            <a:lvl1pPr>
              <a:defRPr/>
            </a:lvl1pPr>
          </a:lstStyle>
          <a:p>
            <a:pPr>
              <a:defRPr/>
            </a:pPr>
            <a:fld id="{3C71FE72-8C8E-41D6-8769-953781FA1708}" type="slidenum">
              <a:rPr lang="en-US"/>
              <a:pPr>
                <a:defRPr/>
              </a:pPr>
              <a:t>‹#›</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fld id="{93C6393F-987E-4335-86E9-00953CCA792A}" type="datetimeFigureOut">
              <a:rPr lang="en-US"/>
              <a:pPr>
                <a:defRPr/>
              </a:pPr>
              <a:t>6/9/2023</a:t>
            </a:fld>
            <a:endParaRPr lang="en-US"/>
          </a:p>
        </p:txBody>
      </p:sp>
    </p:spTree>
    <p:extLst>
      <p:ext uri="{BB962C8B-B14F-4D97-AF65-F5344CB8AC3E}">
        <p14:creationId xmlns:p14="http://schemas.microsoft.com/office/powerpoint/2010/main" val="3621545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l-GR" smtClean="0"/>
              <a:t>Στυλ κύριου τίτλου</a:t>
            </a:r>
            <a:endParaRPr lang="en-US" dirty="0"/>
          </a:p>
        </p:txBody>
      </p:sp>
      <p:sp>
        <p:nvSpPr>
          <p:cNvPr id="1027" name="Text Placeholder 2"/>
          <p:cNvSpPr>
            <a:spLocks noGrp="1"/>
          </p:cNvSpPr>
          <p:nvPr>
            <p:ph type="body" idx="1"/>
          </p:nvPr>
        </p:nvSpPr>
        <p:spPr bwMode="auto">
          <a:xfrm>
            <a:off x="457200" y="1600200"/>
            <a:ext cx="762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Slide Number Placeholder 5"/>
          <p:cNvSpPr>
            <a:spLocks noGrp="1"/>
          </p:cNvSpPr>
          <p:nvPr>
            <p:ph type="sldNum" sz="quarter" idx="4"/>
          </p:nvPr>
        </p:nvSpPr>
        <p:spPr>
          <a:xfrm>
            <a:off x="8531225" y="5648325"/>
            <a:ext cx="549275" cy="396875"/>
          </a:xfrm>
          <a:prstGeom prst="bracketPair">
            <a:avLst>
              <a:gd name="adj" fmla="val 17949"/>
            </a:avLst>
          </a:prstGeom>
          <a:ln w="19050">
            <a:solidFill>
              <a:srgbClr val="FFFFFF"/>
            </a:solidFill>
          </a:ln>
        </p:spPr>
        <p:txBody>
          <a:bodyPr vert="horz" lIns="0" tIns="0" rIns="0" bIns="0" rtlCol="0" anchor="ctr"/>
          <a:lstStyle>
            <a:lvl1pPr algn="ctr" fontAlgn="auto">
              <a:spcBef>
                <a:spcPts val="0"/>
              </a:spcBef>
              <a:spcAft>
                <a:spcPts val="0"/>
              </a:spcAft>
              <a:defRPr sz="1800">
                <a:solidFill>
                  <a:srgbClr val="FFFFFF"/>
                </a:solidFill>
                <a:latin typeface="+mn-lt"/>
                <a:cs typeface="+mn-cs"/>
              </a:defRPr>
            </a:lvl1pPr>
          </a:lstStyle>
          <a:p>
            <a:pPr>
              <a:defRPr/>
            </a:pPr>
            <a:fld id="{F40A12FE-F7C1-4747-B875-BAEF163324D0}" type="slidenum">
              <a:rPr lang="en-US"/>
              <a:pPr>
                <a:defRPr/>
              </a:pPr>
              <a:t>‹#›</a:t>
            </a:fld>
            <a:endParaRPr lang="en-US"/>
          </a:p>
        </p:txBody>
      </p:sp>
      <p:sp>
        <p:nvSpPr>
          <p:cNvPr id="5" name="Footer Placeholder 4"/>
          <p:cNvSpPr>
            <a:spLocks noGrp="1"/>
          </p:cNvSpPr>
          <p:nvPr>
            <p:ph type="ftr" sz="quarter" idx="3"/>
          </p:nvPr>
        </p:nvSpPr>
        <p:spPr>
          <a:xfrm rot="16200000">
            <a:off x="7587456" y="4048919"/>
            <a:ext cx="2366963" cy="365125"/>
          </a:xfrm>
          <a:prstGeom prst="rect">
            <a:avLst/>
          </a:prstGeom>
        </p:spPr>
        <p:txBody>
          <a:bodyPr vert="horz" lIns="91440" tIns="45720" rIns="91440" bIns="45720" rtlCol="0" anchor="ctr"/>
          <a:lstStyle>
            <a:lvl1pPr algn="r" fontAlgn="auto">
              <a:spcBef>
                <a:spcPts val="0"/>
              </a:spcBef>
              <a:spcAft>
                <a:spcPts val="0"/>
              </a:spcAft>
              <a:defRPr sz="1200">
                <a:solidFill>
                  <a:schemeClr val="bg2"/>
                </a:solidFill>
                <a:latin typeface="+mn-lt"/>
                <a:cs typeface="+mn-cs"/>
              </a:defRPr>
            </a:lvl1pPr>
          </a:lstStyle>
          <a:p>
            <a:pPr>
              <a:defRPr/>
            </a:pPr>
            <a:endParaRPr lang="en-US"/>
          </a:p>
        </p:txBody>
      </p:sp>
      <p:sp>
        <p:nvSpPr>
          <p:cNvPr id="4" name="Date Placeholder 3"/>
          <p:cNvSpPr>
            <a:spLocks noGrp="1"/>
          </p:cNvSpPr>
          <p:nvPr>
            <p:ph type="dt" sz="half" idx="2"/>
          </p:nvPr>
        </p:nvSpPr>
        <p:spPr>
          <a:xfrm rot="16200000">
            <a:off x="7551738" y="1646237"/>
            <a:ext cx="2438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bg2"/>
                </a:solidFill>
                <a:latin typeface="+mn-lt"/>
                <a:cs typeface="+mn-cs"/>
              </a:defRPr>
            </a:lvl1pPr>
          </a:lstStyle>
          <a:p>
            <a:pPr>
              <a:defRPr/>
            </a:pPr>
            <a:fld id="{27ED0D03-856E-41DA-9505-569608626544}" type="datetimeFigureOut">
              <a:rPr lang="en-US"/>
              <a:pPr>
                <a:defRPr/>
              </a:pPr>
              <a:t>6/9/2023</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p:titleStyle>
    <p:body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8CADAE"/>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8C7B70"/>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FB08C"/>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1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5.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slide" Target="slide15.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slide" Target="slide18.xml"/><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6.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slide" Target="slide20.xml"/><Relationship Id="rId7" Type="http://schemas.openxmlformats.org/officeDocument/2006/relationships/image" Target="../media/image5.jpe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8.png"/><Relationship Id="rId4" Type="http://schemas.openxmlformats.org/officeDocument/2006/relationships/slide" Target="slide2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slide" Target="slide24.xml"/><Relationship Id="rId7" Type="http://schemas.openxmlformats.org/officeDocument/2006/relationships/image" Target="../media/image5.jpeg"/><Relationship Id="rId2" Type="http://schemas.openxmlformats.org/officeDocument/2006/relationships/image" Target="../media/image40.jpeg"/><Relationship Id="rId1" Type="http://schemas.openxmlformats.org/officeDocument/2006/relationships/slideLayout" Target="../slideLayouts/slideLayout1.xml"/><Relationship Id="rId6" Type="http://schemas.openxmlformats.org/officeDocument/2006/relationships/slide" Target="slide20.xml"/><Relationship Id="rId5" Type="http://schemas.openxmlformats.org/officeDocument/2006/relationships/image" Target="../media/image4.jpe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4.tiff"/><Relationship Id="rId5" Type="http://schemas.openxmlformats.org/officeDocument/2006/relationships/image" Target="../media/image43.pn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7" Type="http://schemas.openxmlformats.org/officeDocument/2006/relationships/image" Target="../media/image5.jpeg"/><Relationship Id="rId2" Type="http://schemas.openxmlformats.org/officeDocument/2006/relationships/slide" Target="slide27.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3.pn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 Target="slide30.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 Target="slide33.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36.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 Target="slide39.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hyperlink" Target="https://www.theacropolismuseum.gr/polymesa/syntirisi-karyatidas" TargetMode="External"/><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hyperlink" Target="https://theacropolismuseum.gr/polymesa/syntirisi-karyatidon-me-tehnologia-leizer"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 Target="slide6.xml"/><Relationship Id="rId7"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jpeg"/><Relationship Id="rId4" Type="http://schemas.openxmlformats.org/officeDocument/2006/relationships/image" Target="../media/image4.jpeg"/></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45.xml"/><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5.jpeg"/><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slide" Target="slide46.xml"/></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slide" Target="slide47.xml"/><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slide" Target="slide48.xml"/><Relationship Id="rId5" Type="http://schemas.openxmlformats.org/officeDocument/2006/relationships/image" Target="../media/image14.png"/><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7.jpeg"/><Relationship Id="rId7" Type="http://schemas.openxmlformats.org/officeDocument/2006/relationships/image" Target="../media/image4.jpeg"/><Relationship Id="rId2" Type="http://schemas.openxmlformats.org/officeDocument/2006/relationships/slide" Target="slide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9" descr="C:\Users\user\Downloads\glafka_3.png"/>
          <p:cNvPicPr>
            <a:picLocks noChangeAspect="1" noChangeArrowheads="1"/>
          </p:cNvPicPr>
          <p:nvPr/>
        </p:nvPicPr>
        <p:blipFill>
          <a:blip r:embed="rId2" cstate="print">
            <a:extLst>
              <a:ext uri="{28A0092B-C50C-407E-A947-70E740481C1C}">
                <a14:useLocalDpi xmlns:a14="http://schemas.microsoft.com/office/drawing/2010/main" val="0"/>
              </a:ext>
            </a:extLst>
          </a:blip>
          <a:srcRect l="-9180" t="-883" r="9096" b="883"/>
          <a:stretch>
            <a:fillRect/>
          </a:stretch>
        </p:blipFill>
        <p:spPr bwMode="auto">
          <a:xfrm rot="1190056">
            <a:off x="900113" y="2295525"/>
            <a:ext cx="3119437"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Δεξιό βέλος 3">
            <a:hlinkClick r:id="" action="ppaction://hlinkshowjump?jump=nextslide"/>
          </p:cNvPr>
          <p:cNvSpPr/>
          <p:nvPr/>
        </p:nvSpPr>
        <p:spPr>
          <a:xfrm>
            <a:off x="6084888" y="5181600"/>
            <a:ext cx="1403350" cy="720725"/>
          </a:xfrm>
          <a:prstGeom prst="rightArrow">
            <a:avLst/>
          </a:prstGeom>
          <a:solidFill>
            <a:srgbClr val="FFC000"/>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accent1">
                    <a:lumMod val="75000"/>
                  </a:schemeClr>
                </a:solidFill>
              </a:rPr>
              <a:t>Ξεκίνησε…</a:t>
            </a:r>
          </a:p>
        </p:txBody>
      </p:sp>
      <p:sp>
        <p:nvSpPr>
          <p:cNvPr id="3" name="Ελλειψοειδής επεξήγηση 2"/>
          <p:cNvSpPr/>
          <p:nvPr/>
        </p:nvSpPr>
        <p:spPr>
          <a:xfrm>
            <a:off x="3294063" y="2060575"/>
            <a:ext cx="4194175" cy="2247900"/>
          </a:xfrm>
          <a:prstGeom prst="wedgeEllipseCallout">
            <a:avLst>
              <a:gd name="adj1" fmla="val -53907"/>
              <a:gd name="adj2" fmla="val -22849"/>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schemeClr val="accent1"/>
              </a:solidFill>
            </a:endParaRPr>
          </a:p>
        </p:txBody>
      </p:sp>
      <p:sp>
        <p:nvSpPr>
          <p:cNvPr id="2052" name="TextBox 5"/>
          <p:cNvSpPr txBox="1">
            <a:spLocks noChangeArrowheads="1"/>
          </p:cNvSpPr>
          <p:nvPr/>
        </p:nvSpPr>
        <p:spPr bwMode="auto">
          <a:xfrm>
            <a:off x="3557588" y="2251075"/>
            <a:ext cx="36671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algn="ctr" eaLnBrk="1" hangingPunct="1">
              <a:spcBef>
                <a:spcPct val="0"/>
              </a:spcBef>
              <a:buClrTx/>
              <a:buFontTx/>
              <a:buNone/>
              <a:defRPr/>
            </a:pPr>
            <a:r>
              <a:rPr lang="el-GR" altLang="el-GR" sz="1800" b="1" dirty="0" smtClean="0">
                <a:solidFill>
                  <a:srgbClr val="002060"/>
                </a:solidFill>
                <a:latin typeface="+mn-lt"/>
              </a:rPr>
              <a:t>Γεια!</a:t>
            </a:r>
          </a:p>
          <a:p>
            <a:pPr algn="ctr" eaLnBrk="1" hangingPunct="1">
              <a:spcBef>
                <a:spcPct val="0"/>
              </a:spcBef>
              <a:buClrTx/>
              <a:buFontTx/>
              <a:buNone/>
              <a:defRPr/>
            </a:pPr>
            <a:r>
              <a:rPr lang="el-GR" altLang="el-GR" sz="1800" b="1" dirty="0" smtClean="0">
                <a:solidFill>
                  <a:srgbClr val="002060"/>
                </a:solidFill>
                <a:latin typeface="+mn-lt"/>
              </a:rPr>
              <a:t>Είμαι η Γλαύκα</a:t>
            </a:r>
            <a:r>
              <a:rPr lang="en-US" altLang="el-GR" sz="1800" b="1" dirty="0" smtClean="0">
                <a:solidFill>
                  <a:srgbClr val="002060"/>
                </a:solidFill>
                <a:latin typeface="+mn-lt"/>
              </a:rPr>
              <a:t>,</a:t>
            </a:r>
            <a:endParaRPr lang="el-GR" altLang="el-GR" sz="1800" b="1" dirty="0" smtClean="0">
              <a:solidFill>
                <a:srgbClr val="002060"/>
              </a:solidFill>
              <a:latin typeface="+mn-lt"/>
            </a:endParaRPr>
          </a:p>
          <a:p>
            <a:pPr algn="ctr" eaLnBrk="1" hangingPunct="1">
              <a:spcBef>
                <a:spcPct val="0"/>
              </a:spcBef>
              <a:buClrTx/>
              <a:buFontTx/>
              <a:buNone/>
              <a:defRPr/>
            </a:pPr>
            <a:r>
              <a:rPr lang="el-GR" altLang="el-GR" sz="1800" b="1" dirty="0" smtClean="0">
                <a:solidFill>
                  <a:srgbClr val="002060"/>
                </a:solidFill>
                <a:latin typeface="+mn-lt"/>
              </a:rPr>
              <a:t>η</a:t>
            </a:r>
            <a:r>
              <a:rPr lang="en-US" altLang="el-GR" sz="1800" b="1" dirty="0" smtClean="0">
                <a:solidFill>
                  <a:srgbClr val="002060"/>
                </a:solidFill>
                <a:latin typeface="+mn-lt"/>
              </a:rPr>
              <a:t> </a:t>
            </a:r>
            <a:r>
              <a:rPr lang="el-GR" altLang="el-GR" sz="1800" b="1" dirty="0" smtClean="0">
                <a:solidFill>
                  <a:srgbClr val="002060"/>
                </a:solidFill>
                <a:latin typeface="+mn-lt"/>
              </a:rPr>
              <a:t>σοφή κουκουβάγια του μέλλοντος! </a:t>
            </a:r>
            <a:endParaRPr lang="en-US" altLang="el-GR" sz="1800" b="1" dirty="0" smtClean="0">
              <a:solidFill>
                <a:srgbClr val="002060"/>
              </a:solidFill>
              <a:latin typeface="+mn-lt"/>
            </a:endParaRPr>
          </a:p>
          <a:p>
            <a:pPr algn="ctr" eaLnBrk="1" hangingPunct="1">
              <a:spcBef>
                <a:spcPct val="0"/>
              </a:spcBef>
              <a:buClrTx/>
              <a:buFontTx/>
              <a:buNone/>
              <a:defRPr/>
            </a:pPr>
            <a:r>
              <a:rPr lang="el-GR" altLang="el-GR" sz="1800" b="1" dirty="0" smtClean="0">
                <a:solidFill>
                  <a:srgbClr val="002060"/>
                </a:solidFill>
                <a:latin typeface="+mn-lt"/>
              </a:rPr>
              <a:t>Έλα να παίξουμε μαζί </a:t>
            </a:r>
            <a:endParaRPr lang="en-US" altLang="el-GR" sz="1800" b="1" dirty="0" smtClean="0">
              <a:solidFill>
                <a:srgbClr val="002060"/>
              </a:solidFill>
              <a:latin typeface="+mn-lt"/>
            </a:endParaRPr>
          </a:p>
          <a:p>
            <a:pPr algn="ctr" eaLnBrk="1" hangingPunct="1">
              <a:spcBef>
                <a:spcPct val="0"/>
              </a:spcBef>
              <a:buClrTx/>
              <a:buFontTx/>
              <a:buNone/>
              <a:defRPr/>
            </a:pPr>
            <a:r>
              <a:rPr lang="el-GR" altLang="el-GR" sz="1800" b="1" dirty="0">
                <a:solidFill>
                  <a:srgbClr val="002060"/>
                </a:solidFill>
                <a:latin typeface="+mn-lt"/>
              </a:rPr>
              <a:t>τ</a:t>
            </a:r>
            <a:r>
              <a:rPr lang="el-GR" altLang="el-GR" sz="1800" b="1" dirty="0" smtClean="0">
                <a:solidFill>
                  <a:srgbClr val="002060"/>
                </a:solidFill>
                <a:latin typeface="+mn-lt"/>
              </a:rPr>
              <a:t>ο Παιχνίδι της </a:t>
            </a:r>
            <a:r>
              <a:rPr lang="en-US" altLang="el-GR" sz="1800" b="1" dirty="0" smtClean="0">
                <a:solidFill>
                  <a:srgbClr val="002060"/>
                </a:solidFill>
                <a:latin typeface="+mn-lt"/>
              </a:rPr>
              <a:t>A</a:t>
            </a:r>
            <a:r>
              <a:rPr lang="el-GR" altLang="el-GR" sz="1800" b="1" dirty="0" err="1" smtClean="0">
                <a:solidFill>
                  <a:srgbClr val="002060"/>
                </a:solidFill>
                <a:latin typeface="+mn-lt"/>
              </a:rPr>
              <a:t>ναστήλωσης</a:t>
            </a:r>
            <a:r>
              <a:rPr lang="el-GR" altLang="el-GR" sz="1800" b="1" dirty="0" smtClean="0">
                <a:solidFill>
                  <a:srgbClr val="002060"/>
                </a:solidFill>
                <a:latin typeface="+mn-lt"/>
              </a:rPr>
              <a:t>!</a:t>
            </a:r>
            <a:r>
              <a:rPr lang="el-GR" altLang="el-GR" sz="1800" dirty="0" smtClean="0">
                <a:solidFill>
                  <a:srgbClr val="002060"/>
                </a:solidFill>
                <a:latin typeface="+mn-lt"/>
              </a:rPr>
              <a:t>   </a:t>
            </a:r>
            <a:r>
              <a:rPr lang="el-GR" altLang="el-GR" sz="1800" b="1" dirty="0" smtClean="0">
                <a:solidFill>
                  <a:srgbClr val="002060"/>
                </a:solidFill>
                <a:latin typeface="+mn-lt"/>
              </a:rPr>
              <a:t> </a:t>
            </a:r>
            <a:r>
              <a:rPr lang="en-US" altLang="el-GR" sz="1800" b="1" dirty="0" smtClean="0">
                <a:solidFill>
                  <a:srgbClr val="002060"/>
                </a:solidFill>
                <a:latin typeface="+mn-lt"/>
              </a:rPr>
              <a:t> </a:t>
            </a:r>
            <a:endParaRPr lang="el-GR" altLang="el-GR" sz="1800" b="1" dirty="0" smtClean="0">
              <a:solidFill>
                <a:srgbClr val="002060"/>
              </a:solidFill>
              <a:latin typeface="+mn-lt"/>
            </a:endParaRPr>
          </a:p>
        </p:txBody>
      </p:sp>
      <p:pic>
        <p:nvPicPr>
          <p:cNvPr id="2054" name="Εικόνα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70800" y="569913"/>
            <a:ext cx="623888"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a:extLst>
              <a:ext uri="{FF2B5EF4-FFF2-40B4-BE49-F238E27FC236}"/>
            </a:extLst>
          </p:cNvPr>
          <p:cNvSpPr>
            <a:spLocks noChangeArrowheads="1"/>
          </p:cNvSpPr>
          <p:nvPr/>
        </p:nvSpPr>
        <p:spPr bwMode="auto">
          <a:xfrm>
            <a:off x="5219700" y="1308100"/>
            <a:ext cx="32416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457200" eaLnBrk="0" fontAlgn="base" hangingPunct="0">
              <a:spcBef>
                <a:spcPct val="0"/>
              </a:spcBef>
              <a:spcAft>
                <a:spcPct val="0"/>
              </a:spcAft>
              <a:tabLst>
                <a:tab pos="539750" algn="l"/>
                <a:tab pos="1981200" algn="r"/>
              </a:tabLst>
              <a:defRPr>
                <a:solidFill>
                  <a:schemeClr val="tx1"/>
                </a:solidFill>
                <a:latin typeface="Arial" panose="020B0604020202020204" pitchFamily="34" charset="0"/>
              </a:defRPr>
            </a:lvl1pPr>
            <a:lvl2pPr eaLnBrk="0" fontAlgn="base" hangingPunct="0">
              <a:spcBef>
                <a:spcPct val="0"/>
              </a:spcBef>
              <a:spcAft>
                <a:spcPct val="0"/>
              </a:spcAft>
              <a:tabLst>
                <a:tab pos="539750" algn="l"/>
                <a:tab pos="1981200" algn="r"/>
              </a:tabLst>
              <a:defRPr>
                <a:solidFill>
                  <a:schemeClr val="tx1"/>
                </a:solidFill>
                <a:latin typeface="Arial" panose="020B0604020202020204" pitchFamily="34" charset="0"/>
              </a:defRPr>
            </a:lvl2pPr>
            <a:lvl3pPr eaLnBrk="0" fontAlgn="base" hangingPunct="0">
              <a:spcBef>
                <a:spcPct val="0"/>
              </a:spcBef>
              <a:spcAft>
                <a:spcPct val="0"/>
              </a:spcAft>
              <a:tabLst>
                <a:tab pos="539750" algn="l"/>
                <a:tab pos="1981200" algn="r"/>
              </a:tabLst>
              <a:defRPr>
                <a:solidFill>
                  <a:schemeClr val="tx1"/>
                </a:solidFill>
                <a:latin typeface="Arial" panose="020B0604020202020204" pitchFamily="34" charset="0"/>
              </a:defRPr>
            </a:lvl3pPr>
            <a:lvl4pPr eaLnBrk="0" fontAlgn="base" hangingPunct="0">
              <a:spcBef>
                <a:spcPct val="0"/>
              </a:spcBef>
              <a:spcAft>
                <a:spcPct val="0"/>
              </a:spcAft>
              <a:tabLst>
                <a:tab pos="539750" algn="l"/>
                <a:tab pos="1981200" algn="r"/>
              </a:tabLst>
              <a:defRPr>
                <a:solidFill>
                  <a:schemeClr val="tx1"/>
                </a:solidFill>
                <a:latin typeface="Arial" panose="020B0604020202020204" pitchFamily="34" charset="0"/>
              </a:defRPr>
            </a:lvl4pPr>
            <a:lvl5pPr eaLnBrk="0" fontAlgn="base" hangingPunct="0">
              <a:spcBef>
                <a:spcPct val="0"/>
              </a:spcBef>
              <a:spcAft>
                <a:spcPct val="0"/>
              </a:spcAft>
              <a:tabLst>
                <a:tab pos="539750" algn="l"/>
                <a:tab pos="1981200" algn="r"/>
              </a:tabLst>
              <a:defRPr>
                <a:solidFill>
                  <a:schemeClr val="tx1"/>
                </a:solidFill>
                <a:latin typeface="Arial" panose="020B0604020202020204" pitchFamily="34" charset="0"/>
              </a:defRPr>
            </a:lvl5pPr>
            <a:lvl6pPr eaLnBrk="0" fontAlgn="base" hangingPunct="0">
              <a:spcBef>
                <a:spcPct val="0"/>
              </a:spcBef>
              <a:spcAft>
                <a:spcPct val="0"/>
              </a:spcAft>
              <a:tabLst>
                <a:tab pos="539750" algn="l"/>
                <a:tab pos="1981200" algn="r"/>
              </a:tabLst>
              <a:defRPr>
                <a:solidFill>
                  <a:schemeClr val="tx1"/>
                </a:solidFill>
                <a:latin typeface="Arial" panose="020B0604020202020204" pitchFamily="34" charset="0"/>
              </a:defRPr>
            </a:lvl6pPr>
            <a:lvl7pPr eaLnBrk="0" fontAlgn="base" hangingPunct="0">
              <a:spcBef>
                <a:spcPct val="0"/>
              </a:spcBef>
              <a:spcAft>
                <a:spcPct val="0"/>
              </a:spcAft>
              <a:tabLst>
                <a:tab pos="539750" algn="l"/>
                <a:tab pos="1981200" algn="r"/>
              </a:tabLst>
              <a:defRPr>
                <a:solidFill>
                  <a:schemeClr val="tx1"/>
                </a:solidFill>
                <a:latin typeface="Arial" panose="020B0604020202020204" pitchFamily="34" charset="0"/>
              </a:defRPr>
            </a:lvl7pPr>
            <a:lvl8pPr eaLnBrk="0" fontAlgn="base" hangingPunct="0">
              <a:spcBef>
                <a:spcPct val="0"/>
              </a:spcBef>
              <a:spcAft>
                <a:spcPct val="0"/>
              </a:spcAft>
              <a:tabLst>
                <a:tab pos="539750" algn="l"/>
                <a:tab pos="1981200" algn="r"/>
              </a:tabLst>
              <a:defRPr>
                <a:solidFill>
                  <a:schemeClr val="tx1"/>
                </a:solidFill>
                <a:latin typeface="Arial" panose="020B0604020202020204" pitchFamily="34" charset="0"/>
              </a:defRPr>
            </a:lvl8pPr>
            <a:lvl9pPr eaLnBrk="0" fontAlgn="base" hangingPunct="0">
              <a:spcBef>
                <a:spcPct val="0"/>
              </a:spcBef>
              <a:spcAft>
                <a:spcPct val="0"/>
              </a:spcAft>
              <a:tabLst>
                <a:tab pos="539750" algn="l"/>
                <a:tab pos="1981200" algn="r"/>
              </a:tabLst>
              <a:defRPr>
                <a:solidFill>
                  <a:schemeClr val="tx1"/>
                </a:solidFill>
                <a:latin typeface="Arial" panose="020B0604020202020204" pitchFamily="34" charset="0"/>
              </a:defRPr>
            </a:lvl9pPr>
          </a:lstStyle>
          <a:p>
            <a:pPr indent="0">
              <a:defRPr/>
            </a:pPr>
            <a:r>
              <a:rPr lang="el-GR" altLang="el-GR" sz="1000" spc="100" dirty="0">
                <a:solidFill>
                  <a:srgbClr val="595959"/>
                </a:solidFill>
                <a:ea typeface="Calibri" panose="020F0502020204030204" pitchFamily="34" charset="0"/>
                <a:cs typeface="Arial" panose="020B0604020202020204" pitchFamily="34" charset="0"/>
              </a:rPr>
              <a:t>Υπηρεσία Συντήρησης</a:t>
            </a:r>
            <a:r>
              <a:rPr lang="en-US" altLang="el-GR" sz="1000" spc="100" dirty="0">
                <a:solidFill>
                  <a:srgbClr val="595959"/>
                </a:solidFill>
                <a:ea typeface="Calibri" panose="020F0502020204030204" pitchFamily="34" charset="0"/>
                <a:cs typeface="Arial" panose="020B0604020202020204" pitchFamily="34" charset="0"/>
              </a:rPr>
              <a:t> </a:t>
            </a:r>
            <a:r>
              <a:rPr lang="el-GR" altLang="el-GR" sz="1000" spc="100" dirty="0">
                <a:solidFill>
                  <a:srgbClr val="595959"/>
                </a:solidFill>
                <a:ea typeface="Calibri" panose="020F0502020204030204" pitchFamily="34" charset="0"/>
                <a:cs typeface="Arial" panose="020B0604020202020204" pitchFamily="34" charset="0"/>
              </a:rPr>
              <a:t>Μνημείων Ακρόπολης</a:t>
            </a:r>
          </a:p>
        </p:txBody>
      </p:sp>
      <p:pic>
        <p:nvPicPr>
          <p:cNvPr id="2058" name="Picture 10" descr="C:\Users\user\Desktop\001.jpg"/>
          <p:cNvPicPr>
            <a:picLocks noChangeAspect="1" noChangeArrowheads="1"/>
          </p:cNvPicPr>
          <p:nvPr/>
        </p:nvPicPr>
        <p:blipFill rotWithShape="1">
          <a:blip r:embed="rId4">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1476375" y="420688"/>
            <a:ext cx="5897563" cy="460375"/>
          </a:xfrm>
          <a:prstGeom prst="rect">
            <a:avLst/>
          </a:prstGeom>
        </p:spPr>
        <p:txBody>
          <a:bodyPr wrap="none">
            <a:spAutoFit/>
          </a:bodyPr>
          <a:lstStyle/>
          <a:p>
            <a:pPr>
              <a:defRPr/>
            </a:pPr>
            <a:r>
              <a:rPr lang="el-GR" sz="2400" dirty="0">
                <a:solidFill>
                  <a:schemeClr val="accent1">
                    <a:lumMod val="75000"/>
                  </a:schemeClr>
                </a:solidFill>
                <a:latin typeface="Arial Black" panose="020B0A04020102020204" pitchFamily="34" charset="0"/>
              </a:rPr>
              <a:t>ΤΟ ΠΑΙΧΝΙΔΙ ΤΗΣ ΑΝΑΣΤΗΛΩΣΗΣ</a:t>
            </a:r>
            <a:endParaRPr lang="el-GR"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Υπότιτλος 2"/>
          <p:cNvSpPr>
            <a:spLocks noGrp="1"/>
          </p:cNvSpPr>
          <p:nvPr>
            <p:ph type="subTitle" idx="1"/>
          </p:nvPr>
        </p:nvSpPr>
        <p:spPr>
          <a:xfrm>
            <a:off x="684213" y="614363"/>
            <a:ext cx="2817812" cy="1890712"/>
          </a:xfrm>
          <a:extLst>
            <a:ext uri="{91240B29-F687-4F45-9708-019B960494DF}">
              <a14:hiddenLine xmlns:a14="http://schemas.microsoft.com/office/drawing/2010/main" w="28575">
                <a:solidFill>
                  <a:srgbClr val="000000"/>
                </a:solidFill>
                <a:miter lim="800000"/>
                <a:headEnd/>
                <a:tailEnd/>
              </a14:hiddenLine>
            </a:ext>
          </a:extLst>
        </p:spPr>
        <p:txBody>
          <a:bodyPr/>
          <a:lstStyle/>
          <a:p>
            <a:pPr algn="ctr" eaLnBrk="1" hangingPunct="1">
              <a:defRPr/>
            </a:pPr>
            <a:r>
              <a:rPr lang="el-GR" altLang="el-GR" b="1" dirty="0" smtClean="0">
                <a:solidFill>
                  <a:schemeClr val="accent1">
                    <a:lumMod val="75000"/>
                  </a:schemeClr>
                </a:solidFill>
              </a:rPr>
              <a:t>Συμπληρώματα των </a:t>
            </a:r>
          </a:p>
          <a:p>
            <a:pPr algn="ctr" eaLnBrk="1" hangingPunct="1">
              <a:defRPr/>
            </a:pPr>
            <a:r>
              <a:rPr lang="el-GR" altLang="el-GR" b="1" dirty="0" smtClean="0">
                <a:solidFill>
                  <a:schemeClr val="accent1">
                    <a:lumMod val="75000"/>
                  </a:schemeClr>
                </a:solidFill>
              </a:rPr>
              <a:t>αρχιτεκτονικών μελών </a:t>
            </a:r>
          </a:p>
          <a:p>
            <a:pPr algn="ctr" eaLnBrk="1" hangingPunct="1">
              <a:defRPr/>
            </a:pPr>
            <a:r>
              <a:rPr lang="el-GR" altLang="el-GR" b="1" dirty="0" smtClean="0">
                <a:solidFill>
                  <a:schemeClr val="accent1">
                    <a:lumMod val="75000"/>
                  </a:schemeClr>
                </a:solidFill>
              </a:rPr>
              <a:t>δημιουργούνται, </a:t>
            </a:r>
          </a:p>
          <a:p>
            <a:pPr algn="ctr" eaLnBrk="1" hangingPunct="1">
              <a:defRPr/>
            </a:pPr>
            <a:r>
              <a:rPr lang="el-GR" altLang="el-GR" b="1" dirty="0" smtClean="0">
                <a:solidFill>
                  <a:schemeClr val="accent1">
                    <a:lumMod val="75000"/>
                  </a:schemeClr>
                </a:solidFill>
              </a:rPr>
              <a:t>όπου είναι απαραίτητο, από:</a:t>
            </a:r>
          </a:p>
        </p:txBody>
      </p:sp>
      <p:sp>
        <p:nvSpPr>
          <p:cNvPr id="5" name="Στρογγυλεμένο ορθογώνιο 4">
            <a:hlinkClick r:id="rId2" action="ppaction://hlinksldjump"/>
          </p:cNvPr>
          <p:cNvSpPr/>
          <p:nvPr/>
        </p:nvSpPr>
        <p:spPr>
          <a:xfrm>
            <a:off x="450850" y="3302000"/>
            <a:ext cx="2695575"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Μάρμαρο</a:t>
            </a:r>
          </a:p>
        </p:txBody>
      </p:sp>
      <p:sp>
        <p:nvSpPr>
          <p:cNvPr id="7" name="Στρογγυλεμένο ορθογώνιο 6">
            <a:hlinkClick r:id="" action="ppaction://hlinkshowjump?jump=nextslide"/>
          </p:cNvPr>
          <p:cNvSpPr/>
          <p:nvPr/>
        </p:nvSpPr>
        <p:spPr>
          <a:xfrm>
            <a:off x="468313" y="3976688"/>
            <a:ext cx="2678112"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Γύψο</a:t>
            </a:r>
          </a:p>
        </p:txBody>
      </p:sp>
      <p:sp>
        <p:nvSpPr>
          <p:cNvPr id="8" name="Στρογγυλεμένο ορθογώνιο 7">
            <a:hlinkClick r:id="" action="ppaction://hlinkshowjump?jump=nextslide"/>
          </p:cNvPr>
          <p:cNvSpPr/>
          <p:nvPr/>
        </p:nvSpPr>
        <p:spPr>
          <a:xfrm>
            <a:off x="468313" y="4652963"/>
            <a:ext cx="2678112"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Ρητίνη</a:t>
            </a:r>
          </a:p>
        </p:txBody>
      </p:sp>
      <p:pic>
        <p:nvPicPr>
          <p:cNvPr id="10246" name="Picture 2" descr="C:\Users\user\AppData\Local\Temp\PK9CFB.tmp\Symplirwsi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608" y="2621586"/>
            <a:ext cx="4016375" cy="2609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271" name="Picture 9" descr="C:\Users\user\Downloads\glafka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66036">
            <a:off x="4402138" y="430213"/>
            <a:ext cx="2135187"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Εικόνα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69213"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Ελλειψοειδής επεξήγηση 11"/>
          <p:cNvSpPr/>
          <p:nvPr/>
        </p:nvSpPr>
        <p:spPr>
          <a:xfrm>
            <a:off x="366713" y="139700"/>
            <a:ext cx="3559175" cy="2352675"/>
          </a:xfrm>
          <a:prstGeom prst="wedgeEllipseCallout">
            <a:avLst>
              <a:gd name="adj1" fmla="val 56762"/>
              <a:gd name="adj2" fmla="val 4426"/>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1274" name="TextBox 12"/>
          <p:cNvSpPr txBox="1">
            <a:spLocks noChangeArrowheads="1"/>
          </p:cNvSpPr>
          <p:nvPr/>
        </p:nvSpPr>
        <p:spPr bwMode="auto">
          <a:xfrm rot="-2345786">
            <a:off x="3771900" y="563563"/>
            <a:ext cx="360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a:t>
            </a:r>
          </a:p>
        </p:txBody>
      </p:sp>
      <p:sp>
        <p:nvSpPr>
          <p:cNvPr id="11275" name="TextBox 13"/>
          <p:cNvSpPr txBox="1">
            <a:spLocks noChangeArrowheads="1"/>
          </p:cNvSpPr>
          <p:nvPr/>
        </p:nvSpPr>
        <p:spPr bwMode="auto">
          <a:xfrm rot="1867449">
            <a:off x="5153025" y="549275"/>
            <a:ext cx="693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2400">
                <a:solidFill>
                  <a:srgbClr val="FFFF00"/>
                </a:solidFill>
              </a:rPr>
              <a:t>?</a:t>
            </a:r>
          </a:p>
        </p:txBody>
      </p:sp>
      <p:sp>
        <p:nvSpPr>
          <p:cNvPr id="15" name="TextBox 14"/>
          <p:cNvSpPr txBox="1"/>
          <p:nvPr/>
        </p:nvSpPr>
        <p:spPr>
          <a:xfrm>
            <a:off x="4500563" y="74613"/>
            <a:ext cx="415925" cy="708025"/>
          </a:xfrm>
          <a:prstGeom prst="rect">
            <a:avLst/>
          </a:prstGeom>
          <a:noFill/>
        </p:spPr>
        <p:txBody>
          <a:bodyPr>
            <a:spAutoFit/>
          </a:bodyPr>
          <a:lstStyle/>
          <a:p>
            <a:pPr>
              <a:defRPr/>
            </a:pPr>
            <a:r>
              <a:rPr lang="el-GR" sz="4000" b="1" dirty="0">
                <a:solidFill>
                  <a:schemeClr val="accent4">
                    <a:lumMod val="20000"/>
                    <a:lumOff val="80000"/>
                  </a:schemeClr>
                </a:solidFill>
              </a:rPr>
              <a:t>?</a:t>
            </a:r>
          </a:p>
        </p:txBody>
      </p:sp>
      <p:sp>
        <p:nvSpPr>
          <p:cNvPr id="16" name="TextBox 15"/>
          <p:cNvSpPr txBox="1"/>
          <p:nvPr/>
        </p:nvSpPr>
        <p:spPr>
          <a:xfrm rot="19254214">
            <a:off x="3957638" y="608013"/>
            <a:ext cx="523875" cy="369887"/>
          </a:xfrm>
          <a:prstGeom prst="rect">
            <a:avLst/>
          </a:prstGeom>
          <a:noFill/>
        </p:spPr>
        <p:txBody>
          <a:bodyPr>
            <a:spAutoFit/>
          </a:bodyPr>
          <a:lstStyle/>
          <a:p>
            <a:pPr>
              <a:defRPr/>
            </a:pPr>
            <a:r>
              <a:rPr lang="el-GR" dirty="0">
                <a:solidFill>
                  <a:schemeClr val="accent1">
                    <a:lumMod val="75000"/>
                  </a:schemeClr>
                </a:solidFill>
              </a:rPr>
              <a:t>?</a:t>
            </a:r>
          </a:p>
        </p:txBody>
      </p:sp>
      <p:sp>
        <p:nvSpPr>
          <p:cNvPr id="11278" name="TextBox 16"/>
          <p:cNvSpPr txBox="1">
            <a:spLocks noChangeArrowheads="1"/>
          </p:cNvSpPr>
          <p:nvPr/>
        </p:nvSpPr>
        <p:spPr bwMode="auto">
          <a:xfrm rot="-2345786">
            <a:off x="4325938" y="500063"/>
            <a:ext cx="360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a:t>
            </a:r>
          </a:p>
        </p:txBody>
      </p:sp>
      <p:sp>
        <p:nvSpPr>
          <p:cNvPr id="11279" name="TextBox 17"/>
          <p:cNvSpPr txBox="1">
            <a:spLocks noChangeArrowheads="1"/>
          </p:cNvSpPr>
          <p:nvPr/>
        </p:nvSpPr>
        <p:spPr bwMode="auto">
          <a:xfrm rot="2853124">
            <a:off x="5361782" y="807244"/>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solidFill>
                  <a:srgbClr val="FF0000"/>
                </a:solidFill>
              </a:rPr>
              <a:t>?</a:t>
            </a:r>
          </a:p>
        </p:txBody>
      </p:sp>
      <p:sp>
        <p:nvSpPr>
          <p:cNvPr id="11280" name="TextBox 18"/>
          <p:cNvSpPr txBox="1">
            <a:spLocks noChangeArrowheads="1"/>
          </p:cNvSpPr>
          <p:nvPr/>
        </p:nvSpPr>
        <p:spPr bwMode="auto">
          <a:xfrm rot="2125068">
            <a:off x="4992688" y="295275"/>
            <a:ext cx="360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a:t>
            </a:r>
          </a:p>
        </p:txBody>
      </p:sp>
      <p:sp>
        <p:nvSpPr>
          <p:cNvPr id="11281" name="TextBox 19"/>
          <p:cNvSpPr txBox="1">
            <a:spLocks noChangeArrowheads="1"/>
          </p:cNvSpPr>
          <p:nvPr/>
        </p:nvSpPr>
        <p:spPr bwMode="auto">
          <a:xfrm rot="-2345786">
            <a:off x="4070350" y="265113"/>
            <a:ext cx="360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3200">
                <a:solidFill>
                  <a:srgbClr val="496C32"/>
                </a:solidFill>
              </a:rPr>
              <a:t>?</a:t>
            </a:r>
          </a:p>
        </p:txBody>
      </p:sp>
      <p:pic>
        <p:nvPicPr>
          <p:cNvPr id="19" name="Picture 10" descr="C:\Users\user\Desktop\001.jpg"/>
          <p:cNvPicPr>
            <a:picLocks noChangeAspect="1" noChangeArrowheads="1"/>
          </p:cNvPicPr>
          <p:nvPr/>
        </p:nvPicPr>
        <p:blipFill rotWithShape="1">
          <a:blip r:embed="rId6">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Θέση περιεχομένου 2"/>
          <p:cNvSpPr>
            <a:spLocks noGrp="1"/>
          </p:cNvSpPr>
          <p:nvPr>
            <p:ph idx="1"/>
          </p:nvPr>
        </p:nvSpPr>
        <p:spPr/>
        <p:txBody>
          <a:bodyPr/>
          <a:lstStyle/>
          <a:p>
            <a:pPr eaLnBrk="1" hangingPunct="1"/>
            <a:r>
              <a:rPr lang="el-GR" altLang="el-GR" b="1" smtClean="0">
                <a:solidFill>
                  <a:srgbClr val="002060"/>
                </a:solidFill>
              </a:rPr>
              <a:t>Προσπάθησε ξανά!</a:t>
            </a:r>
          </a:p>
          <a:p>
            <a:pPr eaLnBrk="1" hangingPunct="1"/>
            <a:endParaRPr lang="el-GR" altLang="el-GR" smtClean="0"/>
          </a:p>
          <a:p>
            <a:pPr eaLnBrk="1" hangingPunct="1"/>
            <a:endParaRPr lang="el-GR" altLang="el-GR" smtClean="0"/>
          </a:p>
          <a:p>
            <a:pPr eaLnBrk="1" hangingPunct="1"/>
            <a:endParaRPr lang="el-GR" altLang="el-GR" smtClean="0"/>
          </a:p>
        </p:txBody>
      </p:sp>
      <p:sp>
        <p:nvSpPr>
          <p:cNvPr id="5" name="Αριστερό βέλος 4">
            <a:hlinkClick r:id="" action="ppaction://hlinkshowjump?jump=previousslide"/>
          </p:cNvPr>
          <p:cNvSpPr/>
          <p:nvPr/>
        </p:nvSpPr>
        <p:spPr>
          <a:xfrm>
            <a:off x="971550" y="4221163"/>
            <a:ext cx="1512888" cy="7207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επιστροφή</a:t>
            </a:r>
          </a:p>
        </p:txBody>
      </p:sp>
      <p:pic>
        <p:nvPicPr>
          <p:cNvPr id="6" name="Picture 10" descr="C:\Users\user\Desktop\001.jpg"/>
          <p:cNvPicPr>
            <a:picLocks noChangeAspect="1" noChangeArrowheads="1"/>
          </p:cNvPicPr>
          <p:nvPr/>
        </p:nvPicPr>
        <p:blipFill rotWithShape="1">
          <a:blip r:embed="rId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11" descr="C:\Users\user\Downloads\glafka_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87578">
            <a:off x="3529013" y="2278063"/>
            <a:ext cx="3192462"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Εικόνα 1"/>
          <p:cNvPicPr>
            <a:picLocks noChangeAspect="1"/>
          </p:cNvPicPr>
          <p:nvPr/>
        </p:nvPicPr>
        <p:blipFill>
          <a:blip r:embed="rId4">
            <a:extLst>
              <a:ext uri="{28A0092B-C50C-407E-A947-70E740481C1C}">
                <a14:useLocalDpi xmlns:a14="http://schemas.microsoft.com/office/drawing/2010/main" val="0"/>
              </a:ext>
            </a:extLst>
          </a:blip>
          <a:srcRect l="59126" t="40654" r="18730" b="24113"/>
          <a:stretch>
            <a:fillRect/>
          </a:stretch>
        </p:blipFill>
        <p:spPr bwMode="auto">
          <a:xfrm>
            <a:off x="3376613" y="2376488"/>
            <a:ext cx="1068387"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Δεξιό βέλος 3">
            <a:hlinkClick r:id="" action="ppaction://hlinkshowjump?jump=nextslide"/>
          </p:cNvPr>
          <p:cNvSpPr/>
          <p:nvPr/>
        </p:nvSpPr>
        <p:spPr>
          <a:xfrm>
            <a:off x="6470650" y="5419725"/>
            <a:ext cx="1260475" cy="720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συνέχεια</a:t>
            </a:r>
          </a:p>
        </p:txBody>
      </p:sp>
      <p:sp>
        <p:nvSpPr>
          <p:cNvPr id="13315" name="Ορθογώνιο 1"/>
          <p:cNvSpPr>
            <a:spLocks noChangeArrowheads="1"/>
          </p:cNvSpPr>
          <p:nvPr/>
        </p:nvSpPr>
        <p:spPr bwMode="auto">
          <a:xfrm>
            <a:off x="392113" y="1412875"/>
            <a:ext cx="42449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lnSpc>
                <a:spcPct val="150000"/>
              </a:lnSpc>
              <a:spcBef>
                <a:spcPct val="0"/>
              </a:spcBef>
              <a:buClrTx/>
              <a:buFontTx/>
              <a:buNone/>
            </a:pPr>
            <a:r>
              <a:rPr lang="el-GR" altLang="el-GR" sz="1800">
                <a:solidFill>
                  <a:srgbClr val="002060"/>
                </a:solidFill>
              </a:rPr>
              <a:t>Για να γίνουν «συμπληρώματα»</a:t>
            </a:r>
            <a:r>
              <a:rPr lang="en-US" altLang="el-GR" sz="1800">
                <a:solidFill>
                  <a:srgbClr val="002060"/>
                </a:solidFill>
              </a:rPr>
              <a:t>, </a:t>
            </a:r>
            <a:r>
              <a:rPr lang="el-GR" altLang="el-GR" sz="1800">
                <a:solidFill>
                  <a:srgbClr val="002060"/>
                </a:solidFill>
              </a:rPr>
              <a:t>μαρμάρινα αντίγραφα ενός χαμένου κομματιού,  κατασκευάζεται  πρώτα με καλούπι ένα γύψινο αντίγραφο του κομματιού που λείπει. Μετά το γύψινο αυτό κομμάτι (το εκμαγείο) αντιγράφεται σε μάρμαρο με το χέρι και τη βοήθεια μηχανημάτων.</a:t>
            </a:r>
          </a:p>
        </p:txBody>
      </p:sp>
      <p:pic>
        <p:nvPicPr>
          <p:cNvPr id="13316"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Στρογγυλεμένο ορθογώνιο 8"/>
          <p:cNvSpPr/>
          <p:nvPr/>
        </p:nvSpPr>
        <p:spPr>
          <a:xfrm>
            <a:off x="539750" y="709613"/>
            <a:ext cx="1822450" cy="685800"/>
          </a:xfrm>
          <a:prstGeom prst="roundRect">
            <a:avLst/>
          </a:prstGeom>
          <a:solidFill>
            <a:srgbClr val="FFC000"/>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2290" name="Θέση περιεχομένου 2"/>
          <p:cNvSpPr>
            <a:spLocks noGrp="1"/>
          </p:cNvSpPr>
          <p:nvPr>
            <p:ph idx="1"/>
          </p:nvPr>
        </p:nvSpPr>
        <p:spPr>
          <a:xfrm>
            <a:off x="755650" y="836613"/>
            <a:ext cx="1441450" cy="431800"/>
          </a:xfrm>
        </p:spPr>
        <p:txBody>
          <a:bodyPr/>
          <a:lstStyle/>
          <a:p>
            <a:pPr marL="114300" indent="0" eaLnBrk="1" hangingPunct="1">
              <a:buFont typeface="Arial" charset="0"/>
              <a:buNone/>
              <a:defRPr/>
            </a:pPr>
            <a:r>
              <a:rPr lang="el-GR" altLang="el-GR" b="1" dirty="0" smtClean="0">
                <a:solidFill>
                  <a:srgbClr val="002060"/>
                </a:solidFill>
              </a:rPr>
              <a:t>Σωστά!</a:t>
            </a:r>
          </a:p>
          <a:p>
            <a:pPr eaLnBrk="1" hangingPunct="1">
              <a:defRPr/>
            </a:pPr>
            <a:endParaRPr lang="el-GR" altLang="el-GR" dirty="0" smtClean="0"/>
          </a:p>
          <a:p>
            <a:pPr eaLnBrk="1" hangingPunct="1">
              <a:defRPr/>
            </a:pPr>
            <a:endParaRPr lang="el-GR" altLang="el-GR" dirty="0" smtClean="0"/>
          </a:p>
        </p:txBody>
      </p:sp>
      <p:pic>
        <p:nvPicPr>
          <p:cNvPr id="12298"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816" t="9753" r="13888" b="19137"/>
          <a:stretch/>
        </p:blipFill>
        <p:spPr bwMode="auto">
          <a:xfrm>
            <a:off x="5236287" y="739775"/>
            <a:ext cx="2468724" cy="1796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300" name="Picture 12" descr="https://www.ysma.gr/wp-content/uploads/2018/05/32_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851" t="5916" r="8080" b="10014"/>
          <a:stretch/>
        </p:blipFill>
        <p:spPr bwMode="auto">
          <a:xfrm>
            <a:off x="4752018" y="2825044"/>
            <a:ext cx="3437263" cy="2291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10" descr="C:\Users\user\Desktop\001.jpg"/>
          <p:cNvPicPr>
            <a:picLocks noChangeAspect="1" noChangeArrowheads="1"/>
          </p:cNvPicPr>
          <p:nvPr/>
        </p:nvPicPr>
        <p:blipFill rotWithShape="1">
          <a:blip r:embed="rId5">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1" descr="C:\Users\user\Downloads\glafka_2.png"/>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r="53513" b="7948"/>
          <a:stretch>
            <a:fillRect/>
          </a:stretch>
        </p:blipFill>
        <p:spPr bwMode="auto">
          <a:xfrm rot="-687578">
            <a:off x="1425575" y="4741863"/>
            <a:ext cx="989013"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C:\Users\user\Downloads\glafka_2.png"/>
          <p:cNvPicPr>
            <a:picLocks noChangeAspect="1" noChangeArrowheads="1"/>
          </p:cNvPicPr>
          <p:nvPr/>
        </p:nvPicPr>
        <p:blipFill rotWithShape="1">
          <a:blip r:embed="rId7" cstate="print">
            <a:duotone>
              <a:schemeClr val="accent4">
                <a:shade val="45000"/>
                <a:satMod val="135000"/>
              </a:schemeClr>
              <a:prstClr val="white"/>
            </a:duotone>
            <a:extLst>
              <a:ext uri="{28A0092B-C50C-407E-A947-70E740481C1C}">
                <a14:useLocalDpi xmlns:a14="http://schemas.microsoft.com/office/drawing/2010/main" val="0"/>
              </a:ext>
            </a:extLst>
          </a:blip>
          <a:srcRect l="48567" t="1407" r="475" b="-2648"/>
          <a:stretch/>
        </p:blipFill>
        <p:spPr bwMode="auto">
          <a:xfrm rot="20912422">
            <a:off x="2450483" y="4554679"/>
            <a:ext cx="1085489" cy="190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1" descr="C:\Users\user\Downloads\glafka_2.png"/>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r="53513" b="7948"/>
          <a:stretch>
            <a:fillRect/>
          </a:stretch>
        </p:blipFill>
        <p:spPr bwMode="auto">
          <a:xfrm rot="-687578">
            <a:off x="-150813" y="4770438"/>
            <a:ext cx="1038226"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C:\Users\user\Downloads\glafka_2.png"/>
          <p:cNvPicPr>
            <a:picLocks noChangeAspect="1" noChangeArrowheads="1"/>
          </p:cNvPicPr>
          <p:nvPr/>
        </p:nvPicPr>
        <p:blipFill rotWithShape="1">
          <a:blip r:embed="rId8" cstate="print">
            <a:duotone>
              <a:schemeClr val="accent4">
                <a:shade val="45000"/>
                <a:satMod val="135000"/>
              </a:schemeClr>
              <a:prstClr val="white"/>
            </a:duotone>
            <a:extLst>
              <a:ext uri="{28A0092B-C50C-407E-A947-70E740481C1C}">
                <a14:useLocalDpi xmlns:a14="http://schemas.microsoft.com/office/drawing/2010/main" val="0"/>
              </a:ext>
            </a:extLst>
          </a:blip>
          <a:srcRect l="48567" t="1407" r="475" b="-2648"/>
          <a:stretch/>
        </p:blipFill>
        <p:spPr bwMode="auto">
          <a:xfrm rot="20912422">
            <a:off x="945543" y="4576117"/>
            <a:ext cx="1137915" cy="200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6" name="Picture 11" descr="C:\Users\user\Downloads\glafka_2.png"/>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r="53513" b="7948"/>
          <a:stretch>
            <a:fillRect/>
          </a:stretch>
        </p:blipFill>
        <p:spPr bwMode="auto">
          <a:xfrm rot="-687578">
            <a:off x="2944813" y="4689475"/>
            <a:ext cx="10382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C:\Users\user\Downloads\glafka_2.png"/>
          <p:cNvPicPr>
            <a:picLocks noChangeAspect="1" noChangeArrowheads="1"/>
          </p:cNvPicPr>
          <p:nvPr/>
        </p:nvPicPr>
        <p:blipFill rotWithShape="1">
          <a:blip r:embed="rId8" cstate="print">
            <a:duotone>
              <a:schemeClr val="accent4">
                <a:shade val="45000"/>
                <a:satMod val="135000"/>
              </a:schemeClr>
              <a:prstClr val="white"/>
            </a:duotone>
            <a:extLst>
              <a:ext uri="{28A0092B-C50C-407E-A947-70E740481C1C}">
                <a14:useLocalDpi xmlns:a14="http://schemas.microsoft.com/office/drawing/2010/main" val="0"/>
              </a:ext>
            </a:extLst>
          </a:blip>
          <a:srcRect l="48567" t="1407" r="475" b="-2648"/>
          <a:stretch/>
        </p:blipFill>
        <p:spPr bwMode="auto">
          <a:xfrm rot="20912422">
            <a:off x="4041887" y="4495256"/>
            <a:ext cx="1137915" cy="200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Υπότιτλος 2"/>
          <p:cNvSpPr>
            <a:spLocks noGrp="1"/>
          </p:cNvSpPr>
          <p:nvPr>
            <p:ph type="subTitle" idx="1"/>
          </p:nvPr>
        </p:nvSpPr>
        <p:spPr>
          <a:xfrm>
            <a:off x="388938" y="669925"/>
            <a:ext cx="3432175" cy="1558925"/>
          </a:xfrm>
          <a:extLst>
            <a:ext uri="{91240B29-F687-4F45-9708-019B960494DF}">
              <a14:hiddenLine xmlns:a14="http://schemas.microsoft.com/office/drawing/2010/main" w="28575">
                <a:solidFill>
                  <a:srgbClr val="000000"/>
                </a:solidFill>
                <a:miter lim="800000"/>
                <a:headEnd/>
                <a:tailEnd/>
              </a14:hiddenLine>
            </a:ext>
          </a:extLst>
        </p:spPr>
        <p:txBody>
          <a:bodyPr/>
          <a:lstStyle/>
          <a:p>
            <a:pPr algn="ctr" eaLnBrk="1" hangingPunct="1">
              <a:defRPr/>
            </a:pPr>
            <a:r>
              <a:rPr lang="el-GR" altLang="el-GR" b="1" dirty="0" smtClean="0">
                <a:solidFill>
                  <a:schemeClr val="accent1">
                    <a:lumMod val="75000"/>
                  </a:schemeClr>
                </a:solidFill>
              </a:rPr>
              <a:t>Τα αντίγραφα των γλυπτών </a:t>
            </a:r>
          </a:p>
          <a:p>
            <a:pPr algn="ctr" eaLnBrk="1" hangingPunct="1">
              <a:defRPr/>
            </a:pPr>
            <a:r>
              <a:rPr lang="el-GR" altLang="el-GR" b="1" dirty="0" smtClean="0">
                <a:solidFill>
                  <a:schemeClr val="accent1">
                    <a:lumMod val="75000"/>
                  </a:schemeClr>
                </a:solidFill>
              </a:rPr>
              <a:t>που τοποθετούνται </a:t>
            </a:r>
          </a:p>
          <a:p>
            <a:pPr algn="ctr" eaLnBrk="1" hangingPunct="1">
              <a:defRPr/>
            </a:pPr>
            <a:r>
              <a:rPr lang="el-GR" altLang="el-GR" b="1" dirty="0" smtClean="0">
                <a:solidFill>
                  <a:schemeClr val="accent1">
                    <a:lumMod val="75000"/>
                  </a:schemeClr>
                </a:solidFill>
              </a:rPr>
              <a:t>στα μνημεία, </a:t>
            </a:r>
          </a:p>
          <a:p>
            <a:pPr algn="ctr" eaLnBrk="1" hangingPunct="1">
              <a:defRPr/>
            </a:pPr>
            <a:r>
              <a:rPr lang="el-GR" altLang="el-GR" b="1" dirty="0" smtClean="0">
                <a:solidFill>
                  <a:schemeClr val="accent1">
                    <a:lumMod val="75000"/>
                  </a:schemeClr>
                </a:solidFill>
              </a:rPr>
              <a:t>δημιουργούνται από:</a:t>
            </a:r>
          </a:p>
        </p:txBody>
      </p:sp>
      <p:sp>
        <p:nvSpPr>
          <p:cNvPr id="5" name="Στρογγυλεμένο ορθογώνιο 4">
            <a:hlinkClick r:id="" action="ppaction://hlinkshowjump?jump=nextslide"/>
          </p:cNvPr>
          <p:cNvSpPr/>
          <p:nvPr/>
        </p:nvSpPr>
        <p:spPr>
          <a:xfrm>
            <a:off x="449263" y="3213100"/>
            <a:ext cx="2695575"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Μάρμαρο</a:t>
            </a:r>
          </a:p>
        </p:txBody>
      </p:sp>
      <p:sp>
        <p:nvSpPr>
          <p:cNvPr id="8" name="Στρογγυλεμένο ορθογώνιο 7">
            <a:hlinkClick r:id="" action="ppaction://hlinkshowjump?jump=nextslide"/>
          </p:cNvPr>
          <p:cNvSpPr/>
          <p:nvPr/>
        </p:nvSpPr>
        <p:spPr>
          <a:xfrm>
            <a:off x="458788" y="4837113"/>
            <a:ext cx="2678112"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Ρητίνη</a:t>
            </a:r>
          </a:p>
        </p:txBody>
      </p:sp>
      <p:pic>
        <p:nvPicPr>
          <p:cNvPr id="13318" name="Picture 2" descr="C:\Users\user\Desktop\ΑΡΧΕΙΑ\ΑΡΧΕΙΟ ΕΚΠ.ΠΡΟΓΡ-ΦΩΤΟΓΡΑΦΙΕΣ\EKDOSEIS\MS\ANASTHLOSH\ΕΦ-ΑΝΑΣΤΗΛΩΣΗ\ANASTHLOSH-KARTELLES\ΕΡΕΧΘΕΙΟ\INA\DSCF0346bppF.tif"/>
          <p:cNvPicPr>
            <a:picLocks noChangeAspect="1" noChangeArrowheads="1"/>
          </p:cNvPicPr>
          <p:nvPr/>
        </p:nvPicPr>
        <p:blipFill>
          <a:blip r:embed="rId2">
            <a:extLst>
              <a:ext uri="{28A0092B-C50C-407E-A947-70E740481C1C}">
                <a14:useLocalDpi xmlns:a14="http://schemas.microsoft.com/office/drawing/2010/main" val="0"/>
              </a:ext>
            </a:extLst>
          </a:blip>
          <a:srcRect l="1004" t="22679" r="57739" b="24490"/>
          <a:stretch>
            <a:fillRect/>
          </a:stretch>
        </p:blipFill>
        <p:spPr bwMode="auto">
          <a:xfrm>
            <a:off x="3486151" y="2202665"/>
            <a:ext cx="4256087" cy="363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342" name="Picture 9" descr="C:\Users\user\Downloads\glafka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2160">
            <a:off x="5033963" y="430213"/>
            <a:ext cx="2163762"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Εικόνα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Ελλειψοειδής επεξήγηση 9"/>
          <p:cNvSpPr/>
          <p:nvPr/>
        </p:nvSpPr>
        <p:spPr>
          <a:xfrm>
            <a:off x="233363" y="238125"/>
            <a:ext cx="3743325" cy="2182813"/>
          </a:xfrm>
          <a:prstGeom prst="wedgeEllipseCallout">
            <a:avLst>
              <a:gd name="adj1" fmla="val 67737"/>
              <a:gd name="adj2" fmla="val 9309"/>
            </a:avLst>
          </a:prstGeom>
          <a:noFill/>
          <a:ln w="889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ln w="76200">
                <a:solidFill>
                  <a:schemeClr val="tx1"/>
                </a:solidFill>
              </a:ln>
            </a:endParaRPr>
          </a:p>
        </p:txBody>
      </p:sp>
      <p:sp>
        <p:nvSpPr>
          <p:cNvPr id="14345" name="TextBox 10"/>
          <p:cNvSpPr txBox="1">
            <a:spLocks noChangeArrowheads="1"/>
          </p:cNvSpPr>
          <p:nvPr/>
        </p:nvSpPr>
        <p:spPr bwMode="auto">
          <a:xfrm rot="-2345786">
            <a:off x="4529138" y="576263"/>
            <a:ext cx="360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a:t>
            </a:r>
          </a:p>
        </p:txBody>
      </p:sp>
      <p:sp>
        <p:nvSpPr>
          <p:cNvPr id="14346" name="TextBox 11"/>
          <p:cNvSpPr txBox="1">
            <a:spLocks noChangeArrowheads="1"/>
          </p:cNvSpPr>
          <p:nvPr/>
        </p:nvSpPr>
        <p:spPr bwMode="auto">
          <a:xfrm rot="1867449">
            <a:off x="5910263" y="561975"/>
            <a:ext cx="693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2400">
                <a:solidFill>
                  <a:srgbClr val="FFFF00"/>
                </a:solidFill>
              </a:rPr>
              <a:t>?</a:t>
            </a:r>
          </a:p>
        </p:txBody>
      </p:sp>
      <p:sp>
        <p:nvSpPr>
          <p:cNvPr id="13" name="TextBox 12"/>
          <p:cNvSpPr txBox="1"/>
          <p:nvPr/>
        </p:nvSpPr>
        <p:spPr>
          <a:xfrm>
            <a:off x="5257800" y="87313"/>
            <a:ext cx="415925" cy="708025"/>
          </a:xfrm>
          <a:prstGeom prst="rect">
            <a:avLst/>
          </a:prstGeom>
          <a:noFill/>
        </p:spPr>
        <p:txBody>
          <a:bodyPr>
            <a:spAutoFit/>
          </a:bodyPr>
          <a:lstStyle/>
          <a:p>
            <a:pPr>
              <a:defRPr/>
            </a:pPr>
            <a:r>
              <a:rPr lang="el-GR" sz="4000" b="1" dirty="0">
                <a:solidFill>
                  <a:schemeClr val="accent4">
                    <a:lumMod val="20000"/>
                    <a:lumOff val="80000"/>
                  </a:schemeClr>
                </a:solidFill>
              </a:rPr>
              <a:t>?</a:t>
            </a:r>
          </a:p>
        </p:txBody>
      </p:sp>
      <p:sp>
        <p:nvSpPr>
          <p:cNvPr id="14" name="TextBox 13"/>
          <p:cNvSpPr txBox="1"/>
          <p:nvPr/>
        </p:nvSpPr>
        <p:spPr>
          <a:xfrm rot="19254214">
            <a:off x="4714875" y="620713"/>
            <a:ext cx="523875" cy="369887"/>
          </a:xfrm>
          <a:prstGeom prst="rect">
            <a:avLst/>
          </a:prstGeom>
          <a:noFill/>
        </p:spPr>
        <p:txBody>
          <a:bodyPr>
            <a:spAutoFit/>
          </a:bodyPr>
          <a:lstStyle/>
          <a:p>
            <a:pPr>
              <a:defRPr/>
            </a:pPr>
            <a:r>
              <a:rPr lang="el-GR" dirty="0">
                <a:solidFill>
                  <a:schemeClr val="accent1">
                    <a:lumMod val="75000"/>
                  </a:schemeClr>
                </a:solidFill>
              </a:rPr>
              <a:t>?</a:t>
            </a:r>
          </a:p>
        </p:txBody>
      </p:sp>
      <p:sp>
        <p:nvSpPr>
          <p:cNvPr id="14349" name="TextBox 14"/>
          <p:cNvSpPr txBox="1">
            <a:spLocks noChangeArrowheads="1"/>
          </p:cNvSpPr>
          <p:nvPr/>
        </p:nvSpPr>
        <p:spPr bwMode="auto">
          <a:xfrm rot="-2345786">
            <a:off x="5084763" y="514350"/>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a:t>
            </a:r>
          </a:p>
        </p:txBody>
      </p:sp>
      <p:sp>
        <p:nvSpPr>
          <p:cNvPr id="14350" name="TextBox 15"/>
          <p:cNvSpPr txBox="1">
            <a:spLocks noChangeArrowheads="1"/>
          </p:cNvSpPr>
          <p:nvPr/>
        </p:nvSpPr>
        <p:spPr bwMode="auto">
          <a:xfrm rot="2853124">
            <a:off x="6120606" y="819944"/>
            <a:ext cx="35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solidFill>
                  <a:srgbClr val="FF0000"/>
                </a:solidFill>
              </a:rPr>
              <a:t>?</a:t>
            </a:r>
          </a:p>
        </p:txBody>
      </p:sp>
      <p:sp>
        <p:nvSpPr>
          <p:cNvPr id="14351" name="TextBox 16"/>
          <p:cNvSpPr txBox="1">
            <a:spLocks noChangeArrowheads="1"/>
          </p:cNvSpPr>
          <p:nvPr/>
        </p:nvSpPr>
        <p:spPr bwMode="auto">
          <a:xfrm rot="2125068">
            <a:off x="5749925" y="307975"/>
            <a:ext cx="360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a:t>
            </a:r>
          </a:p>
        </p:txBody>
      </p:sp>
      <p:sp>
        <p:nvSpPr>
          <p:cNvPr id="14352" name="TextBox 17"/>
          <p:cNvSpPr txBox="1">
            <a:spLocks noChangeArrowheads="1"/>
          </p:cNvSpPr>
          <p:nvPr/>
        </p:nvSpPr>
        <p:spPr bwMode="auto">
          <a:xfrm rot="-2345786">
            <a:off x="4791075" y="171450"/>
            <a:ext cx="360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3200">
                <a:solidFill>
                  <a:srgbClr val="496C32"/>
                </a:solidFill>
              </a:rPr>
              <a:t>?</a:t>
            </a:r>
          </a:p>
        </p:txBody>
      </p:sp>
      <p:sp>
        <p:nvSpPr>
          <p:cNvPr id="20" name="Στρογγυλεμένο ορθογώνιο 19">
            <a:hlinkClick r:id="rId5" action="ppaction://hlinksldjump"/>
          </p:cNvPr>
          <p:cNvSpPr/>
          <p:nvPr/>
        </p:nvSpPr>
        <p:spPr>
          <a:xfrm>
            <a:off x="449263" y="4019550"/>
            <a:ext cx="2695575"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Τεχνητό λίθο</a:t>
            </a:r>
          </a:p>
        </p:txBody>
      </p:sp>
      <p:pic>
        <p:nvPicPr>
          <p:cNvPr id="21" name="Picture 10" descr="C:\Users\user\Desktop\001.jpg"/>
          <p:cNvPicPr>
            <a:picLocks noChangeAspect="1" noChangeArrowheads="1"/>
          </p:cNvPicPr>
          <p:nvPr/>
        </p:nvPicPr>
        <p:blipFill rotWithShape="1">
          <a:blip r:embed="rId6">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Θέση περιεχομένου 2"/>
          <p:cNvSpPr>
            <a:spLocks noGrp="1"/>
          </p:cNvSpPr>
          <p:nvPr>
            <p:ph idx="1"/>
          </p:nvPr>
        </p:nvSpPr>
        <p:spPr/>
        <p:txBody>
          <a:bodyPr/>
          <a:lstStyle/>
          <a:p>
            <a:pPr eaLnBrk="1" hangingPunct="1"/>
            <a:r>
              <a:rPr lang="el-GR" altLang="el-GR" b="1" smtClean="0">
                <a:solidFill>
                  <a:srgbClr val="002060"/>
                </a:solidFill>
              </a:rPr>
              <a:t>Προσπάθησε ξανά!</a:t>
            </a:r>
          </a:p>
          <a:p>
            <a:pPr eaLnBrk="1" hangingPunct="1"/>
            <a:endParaRPr lang="el-GR" altLang="el-GR" smtClean="0"/>
          </a:p>
          <a:p>
            <a:pPr eaLnBrk="1" hangingPunct="1"/>
            <a:endParaRPr lang="el-GR" altLang="el-GR" smtClean="0"/>
          </a:p>
          <a:p>
            <a:pPr eaLnBrk="1" hangingPunct="1"/>
            <a:endParaRPr lang="el-GR" altLang="el-GR" smtClean="0"/>
          </a:p>
        </p:txBody>
      </p:sp>
      <p:sp>
        <p:nvSpPr>
          <p:cNvPr id="5" name="Αριστερό βέλος 4">
            <a:hlinkClick r:id="" action="ppaction://hlinkshowjump?jump=previousslide"/>
          </p:cNvPr>
          <p:cNvSpPr/>
          <p:nvPr/>
        </p:nvSpPr>
        <p:spPr>
          <a:xfrm>
            <a:off x="971550" y="4221163"/>
            <a:ext cx="1512888" cy="7207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επιστροφή</a:t>
            </a:r>
          </a:p>
        </p:txBody>
      </p:sp>
      <p:pic>
        <p:nvPicPr>
          <p:cNvPr id="15364"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C:\Users\user\Desktop\001.jpg"/>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11" descr="C:\Users\user\Downloads\glafka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87578">
            <a:off x="3529013" y="2278063"/>
            <a:ext cx="3192462"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Εικόνα 1"/>
          <p:cNvPicPr>
            <a:picLocks noChangeAspect="1"/>
          </p:cNvPicPr>
          <p:nvPr/>
        </p:nvPicPr>
        <p:blipFill>
          <a:blip r:embed="rId5">
            <a:extLst>
              <a:ext uri="{28A0092B-C50C-407E-A947-70E740481C1C}">
                <a14:useLocalDpi xmlns:a14="http://schemas.microsoft.com/office/drawing/2010/main" val="0"/>
              </a:ext>
            </a:extLst>
          </a:blip>
          <a:srcRect l="59126" t="40654" r="18730" b="24113"/>
          <a:stretch>
            <a:fillRect/>
          </a:stretch>
        </p:blipFill>
        <p:spPr bwMode="auto">
          <a:xfrm>
            <a:off x="3376613" y="2376488"/>
            <a:ext cx="1068387"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Δεξιό βέλος 3">
            <a:hlinkClick r:id="" action="ppaction://hlinkshowjump?jump=nextslide"/>
          </p:cNvPr>
          <p:cNvSpPr/>
          <p:nvPr/>
        </p:nvSpPr>
        <p:spPr>
          <a:xfrm>
            <a:off x="6577013" y="4581525"/>
            <a:ext cx="1260475" cy="720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συνέχεια</a:t>
            </a:r>
          </a:p>
        </p:txBody>
      </p:sp>
      <p:sp>
        <p:nvSpPr>
          <p:cNvPr id="16387" name="TextBox 2"/>
          <p:cNvSpPr txBox="1">
            <a:spLocks noChangeArrowheads="1"/>
          </p:cNvSpPr>
          <p:nvPr/>
        </p:nvSpPr>
        <p:spPr bwMode="auto">
          <a:xfrm>
            <a:off x="460375" y="1668463"/>
            <a:ext cx="29337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lnSpc>
                <a:spcPct val="150000"/>
              </a:lnSpc>
              <a:spcBef>
                <a:spcPct val="0"/>
              </a:spcBef>
              <a:buClrTx/>
              <a:buFontTx/>
              <a:buNone/>
            </a:pPr>
            <a:r>
              <a:rPr lang="el-GR" altLang="el-GR" sz="1800">
                <a:solidFill>
                  <a:srgbClr val="002060"/>
                </a:solidFill>
              </a:rPr>
              <a:t>Τα αντίγραφα των γλυπτών που τοποθετούνται στα μνημεία κατά την αναστήλωση, είναι κατασκευασμένα από τεχνητό λίθο, ένα υλικό που περιέχει λευκό τσιμέντο, άμμο κι άλλες προσμίξεις.</a:t>
            </a:r>
          </a:p>
        </p:txBody>
      </p:sp>
      <p:pic>
        <p:nvPicPr>
          <p:cNvPr id="16388"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Στρογγυλεμένο ορθογώνιο 6"/>
          <p:cNvSpPr/>
          <p:nvPr/>
        </p:nvSpPr>
        <p:spPr>
          <a:xfrm>
            <a:off x="949325" y="746125"/>
            <a:ext cx="1822450" cy="685800"/>
          </a:xfrm>
          <a:prstGeom prst="roundRect">
            <a:avLst/>
          </a:prstGeom>
          <a:solidFill>
            <a:srgbClr val="FFC000"/>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5362" name="Θέση περιεχομένου 2"/>
          <p:cNvSpPr>
            <a:spLocks noGrp="1"/>
          </p:cNvSpPr>
          <p:nvPr>
            <p:ph idx="1"/>
          </p:nvPr>
        </p:nvSpPr>
        <p:spPr>
          <a:xfrm>
            <a:off x="1139825" y="836613"/>
            <a:ext cx="1441450" cy="504825"/>
          </a:xfrm>
        </p:spPr>
        <p:txBody>
          <a:bodyPr/>
          <a:lstStyle/>
          <a:p>
            <a:pPr marL="114300" indent="0" eaLnBrk="1" hangingPunct="1">
              <a:buFont typeface="Arial" charset="0"/>
              <a:buNone/>
              <a:defRPr/>
            </a:pPr>
            <a:r>
              <a:rPr lang="el-GR" altLang="el-GR" b="1" dirty="0" smtClean="0">
                <a:solidFill>
                  <a:srgbClr val="002060"/>
                </a:solidFill>
              </a:rPr>
              <a:t>Σωστά!</a:t>
            </a:r>
          </a:p>
          <a:p>
            <a:pPr eaLnBrk="1" hangingPunct="1">
              <a:defRPr/>
            </a:pPr>
            <a:endParaRPr lang="el-GR" altLang="el-GR" dirty="0" smtClean="0"/>
          </a:p>
          <a:p>
            <a:pPr eaLnBrk="1" hangingPunct="1">
              <a:defRPr/>
            </a:pPr>
            <a:endParaRPr lang="el-GR" altLang="el-GR" dirty="0" smtClean="0"/>
          </a:p>
          <a:p>
            <a:pPr eaLnBrk="1" hangingPunct="1">
              <a:defRPr/>
            </a:pPr>
            <a:endParaRPr lang="el-GR" altLang="el-GR" dirty="0" smtClean="0"/>
          </a:p>
        </p:txBody>
      </p:sp>
      <p:pic>
        <p:nvPicPr>
          <p:cNvPr id="9" name="Picture 10" descr="C:\Users\user\Desktop\001.jpg"/>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pic>
        <p:nvPicPr>
          <p:cNvPr id="15369"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68" t="10813" b="56102"/>
          <a:stretch/>
        </p:blipFill>
        <p:spPr bwMode="auto">
          <a:xfrm>
            <a:off x="3394639" y="2110079"/>
            <a:ext cx="4944266" cy="2122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6393" name="Εικόνα 1"/>
          <p:cNvPicPr>
            <a:picLocks noChangeAspect="1"/>
          </p:cNvPicPr>
          <p:nvPr/>
        </p:nvPicPr>
        <p:blipFill>
          <a:blip r:embed="rId5">
            <a:extLst>
              <a:ext uri="{28A0092B-C50C-407E-A947-70E740481C1C}">
                <a14:useLocalDpi xmlns:a14="http://schemas.microsoft.com/office/drawing/2010/main" val="0"/>
              </a:ext>
            </a:extLst>
          </a:blip>
          <a:srcRect l="5515" t="28558" r="6773" b="46764"/>
          <a:stretch>
            <a:fillRect/>
          </a:stretch>
        </p:blipFill>
        <p:spPr bwMode="auto">
          <a:xfrm>
            <a:off x="250825" y="5014913"/>
            <a:ext cx="60071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Ορθογώνιο 2"/>
          <p:cNvSpPr>
            <a:spLocks noChangeArrowheads="1"/>
          </p:cNvSpPr>
          <p:nvPr/>
        </p:nvSpPr>
        <p:spPr bwMode="auto">
          <a:xfrm>
            <a:off x="1169988" y="5649913"/>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τσιμέντο</a:t>
            </a:r>
          </a:p>
        </p:txBody>
      </p:sp>
      <p:sp>
        <p:nvSpPr>
          <p:cNvPr id="16395" name="Ορθογώνιο 7"/>
          <p:cNvSpPr>
            <a:spLocks noChangeArrowheads="1"/>
          </p:cNvSpPr>
          <p:nvPr/>
        </p:nvSpPr>
        <p:spPr bwMode="auto">
          <a:xfrm>
            <a:off x="3071813" y="5649913"/>
            <a:ext cx="3651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2800"/>
              <a:t>+</a:t>
            </a:r>
          </a:p>
        </p:txBody>
      </p:sp>
      <p:sp>
        <p:nvSpPr>
          <p:cNvPr id="16396" name="Ορθογώνιο 9"/>
          <p:cNvSpPr>
            <a:spLocks noChangeArrowheads="1"/>
          </p:cNvSpPr>
          <p:nvPr/>
        </p:nvSpPr>
        <p:spPr bwMode="auto">
          <a:xfrm>
            <a:off x="6438900" y="5572125"/>
            <a:ext cx="363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2800"/>
              <a:t>+</a:t>
            </a:r>
          </a:p>
        </p:txBody>
      </p:sp>
      <p:sp>
        <p:nvSpPr>
          <p:cNvPr id="16397" name="Ορθογώνιο 5"/>
          <p:cNvSpPr>
            <a:spLocks noChangeArrowheads="1"/>
          </p:cNvSpPr>
          <p:nvPr/>
        </p:nvSpPr>
        <p:spPr bwMode="auto">
          <a:xfrm>
            <a:off x="6859588" y="5649913"/>
            <a:ext cx="536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κ.α.</a:t>
            </a:r>
          </a:p>
        </p:txBody>
      </p:sp>
      <p:sp>
        <p:nvSpPr>
          <p:cNvPr id="16398" name="Ορθογώνιο 4"/>
          <p:cNvSpPr>
            <a:spLocks noChangeArrowheads="1"/>
          </p:cNvSpPr>
          <p:nvPr/>
        </p:nvSpPr>
        <p:spPr bwMode="auto">
          <a:xfrm>
            <a:off x="4459288" y="5649913"/>
            <a:ext cx="784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άμμος</a:t>
            </a:r>
          </a:p>
        </p:txBody>
      </p:sp>
      <p:cxnSp>
        <p:nvCxnSpPr>
          <p:cNvPr id="6" name="Ευθύγραμμο βέλος σύνδεσης 5"/>
          <p:cNvCxnSpPr/>
          <p:nvPr/>
        </p:nvCxnSpPr>
        <p:spPr>
          <a:xfrm>
            <a:off x="2560638" y="2784475"/>
            <a:ext cx="1290637" cy="50006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Ελλειψοειδής επεξήγηση 3"/>
          <p:cNvSpPr/>
          <p:nvPr/>
        </p:nvSpPr>
        <p:spPr>
          <a:xfrm>
            <a:off x="560388" y="671513"/>
            <a:ext cx="4105275" cy="2017712"/>
          </a:xfrm>
          <a:prstGeom prst="wedgeEllipseCallout">
            <a:avLst>
              <a:gd name="adj1" fmla="val 61550"/>
              <a:gd name="adj2" fmla="val 6624"/>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ln w="76200">
                <a:solidFill>
                  <a:schemeClr val="tx1"/>
                </a:solidFill>
              </a:ln>
            </a:endParaRPr>
          </a:p>
        </p:txBody>
      </p:sp>
      <p:sp>
        <p:nvSpPr>
          <p:cNvPr id="17411" name="TextBox 4"/>
          <p:cNvSpPr txBox="1">
            <a:spLocks noChangeArrowheads="1"/>
          </p:cNvSpPr>
          <p:nvPr/>
        </p:nvSpPr>
        <p:spPr bwMode="auto">
          <a:xfrm>
            <a:off x="915988" y="1196975"/>
            <a:ext cx="35290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algn="ctr" eaLnBrk="1" hangingPunct="1">
              <a:spcBef>
                <a:spcPct val="0"/>
              </a:spcBef>
              <a:buClrTx/>
              <a:buFontTx/>
              <a:buNone/>
            </a:pPr>
            <a:r>
              <a:rPr lang="el-GR" altLang="el-GR" sz="1800">
                <a:solidFill>
                  <a:srgbClr val="002060"/>
                </a:solidFill>
              </a:rPr>
              <a:t>Σε ποιο μνημείο της Ακρόπολης  τοποθετήθηκαν δύο νέα  ιωνικά κιονόκρανα φτιαγμένα από μάρμαρο;</a:t>
            </a:r>
          </a:p>
        </p:txBody>
      </p:sp>
      <p:sp>
        <p:nvSpPr>
          <p:cNvPr id="7" name="TextBox 6"/>
          <p:cNvSpPr txBox="1"/>
          <p:nvPr/>
        </p:nvSpPr>
        <p:spPr>
          <a:xfrm>
            <a:off x="5878513" y="33338"/>
            <a:ext cx="417512" cy="706437"/>
          </a:xfrm>
          <a:prstGeom prst="rect">
            <a:avLst/>
          </a:prstGeom>
          <a:noFill/>
        </p:spPr>
        <p:txBody>
          <a:bodyPr>
            <a:spAutoFit/>
          </a:bodyPr>
          <a:lstStyle/>
          <a:p>
            <a:pPr>
              <a:defRPr/>
            </a:pPr>
            <a:r>
              <a:rPr lang="el-GR" sz="4000" b="1" dirty="0">
                <a:solidFill>
                  <a:schemeClr val="accent4">
                    <a:lumMod val="20000"/>
                    <a:lumOff val="80000"/>
                  </a:schemeClr>
                </a:solidFill>
              </a:rPr>
              <a:t>?</a:t>
            </a:r>
          </a:p>
        </p:txBody>
      </p:sp>
      <p:sp>
        <p:nvSpPr>
          <p:cNvPr id="8" name="TextBox 7"/>
          <p:cNvSpPr txBox="1"/>
          <p:nvPr/>
        </p:nvSpPr>
        <p:spPr>
          <a:xfrm rot="19254214">
            <a:off x="5260975" y="503238"/>
            <a:ext cx="525463" cy="369887"/>
          </a:xfrm>
          <a:prstGeom prst="rect">
            <a:avLst/>
          </a:prstGeom>
          <a:noFill/>
        </p:spPr>
        <p:txBody>
          <a:bodyPr>
            <a:spAutoFit/>
          </a:bodyPr>
          <a:lstStyle/>
          <a:p>
            <a:pPr>
              <a:defRPr/>
            </a:pPr>
            <a:r>
              <a:rPr lang="el-GR" dirty="0">
                <a:solidFill>
                  <a:schemeClr val="accent1">
                    <a:lumMod val="75000"/>
                  </a:schemeClr>
                </a:solidFill>
              </a:rPr>
              <a:t>?</a:t>
            </a:r>
          </a:p>
        </p:txBody>
      </p:sp>
      <p:sp>
        <p:nvSpPr>
          <p:cNvPr id="17414" name="TextBox 17"/>
          <p:cNvSpPr txBox="1">
            <a:spLocks noChangeArrowheads="1"/>
          </p:cNvSpPr>
          <p:nvPr/>
        </p:nvSpPr>
        <p:spPr bwMode="auto">
          <a:xfrm rot="-2345786">
            <a:off x="5400675" y="114300"/>
            <a:ext cx="3603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3200">
                <a:solidFill>
                  <a:srgbClr val="496C32"/>
                </a:solidFill>
              </a:rPr>
              <a:t>?</a:t>
            </a:r>
          </a:p>
        </p:txBody>
      </p:sp>
      <p:pic>
        <p:nvPicPr>
          <p:cNvPr id="17415"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Users\user\Desktop\001.jpg"/>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sp>
        <p:nvSpPr>
          <p:cNvPr id="12" name="Στρογγυλεμένο ορθογώνιο 11">
            <a:hlinkClick r:id="rId4" action="ppaction://hlinksldjump"/>
          </p:cNvPr>
          <p:cNvSpPr/>
          <p:nvPr/>
        </p:nvSpPr>
        <p:spPr>
          <a:xfrm>
            <a:off x="1425575" y="3195638"/>
            <a:ext cx="2374900"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Στο  Ερέχθειο</a:t>
            </a:r>
          </a:p>
        </p:txBody>
      </p:sp>
      <p:sp>
        <p:nvSpPr>
          <p:cNvPr id="13" name="Στρογγυλεμένο ορθογώνιο 12">
            <a:hlinkClick r:id="rId5" action="ppaction://hlinksldjump"/>
          </p:cNvPr>
          <p:cNvSpPr/>
          <p:nvPr/>
        </p:nvSpPr>
        <p:spPr>
          <a:xfrm>
            <a:off x="1425575" y="4005263"/>
            <a:ext cx="2374900"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Στα Προπύλαια</a:t>
            </a:r>
          </a:p>
        </p:txBody>
      </p:sp>
      <p:sp>
        <p:nvSpPr>
          <p:cNvPr id="14" name="Στρογγυλεμένο ορθογώνιο 13">
            <a:hlinkClick r:id="rId4" action="ppaction://hlinksldjump"/>
          </p:cNvPr>
          <p:cNvSpPr/>
          <p:nvPr/>
        </p:nvSpPr>
        <p:spPr>
          <a:xfrm>
            <a:off x="1447800" y="4941888"/>
            <a:ext cx="2487613" cy="574675"/>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Στο Ναό της Αθηνάς Νίκης</a:t>
            </a:r>
          </a:p>
        </p:txBody>
      </p:sp>
      <p:pic>
        <p:nvPicPr>
          <p:cNvPr id="61444" name="Picture 4" descr="https://www.ysma.gr/wp-content/uploads/2018/05/15_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5977" y="1954876"/>
            <a:ext cx="2744212" cy="4100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7421" name="Picture 11" descr="C:\Users\user\Downloads\glafka_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30933">
            <a:off x="5313363" y="515938"/>
            <a:ext cx="215265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Θέση περιεχομένου 2"/>
          <p:cNvSpPr>
            <a:spLocks noGrp="1"/>
          </p:cNvSpPr>
          <p:nvPr>
            <p:ph idx="1"/>
          </p:nvPr>
        </p:nvSpPr>
        <p:spPr/>
        <p:txBody>
          <a:bodyPr/>
          <a:lstStyle/>
          <a:p>
            <a:pPr eaLnBrk="1" hangingPunct="1"/>
            <a:r>
              <a:rPr lang="el-GR" altLang="el-GR" b="1" smtClean="0">
                <a:solidFill>
                  <a:srgbClr val="002060"/>
                </a:solidFill>
              </a:rPr>
              <a:t>Προσπάθησε ξανά!</a:t>
            </a:r>
          </a:p>
          <a:p>
            <a:pPr eaLnBrk="1" hangingPunct="1"/>
            <a:endParaRPr lang="el-GR" altLang="el-GR" smtClean="0"/>
          </a:p>
          <a:p>
            <a:pPr eaLnBrk="1" hangingPunct="1"/>
            <a:endParaRPr lang="el-GR" altLang="el-GR" smtClean="0"/>
          </a:p>
          <a:p>
            <a:pPr eaLnBrk="1" hangingPunct="1"/>
            <a:endParaRPr lang="el-GR" altLang="el-GR" smtClean="0"/>
          </a:p>
        </p:txBody>
      </p:sp>
      <p:sp>
        <p:nvSpPr>
          <p:cNvPr id="5" name="Αριστερό βέλος 4">
            <a:hlinkClick r:id="" action="ppaction://hlinkshowjump?jump=previousslide"/>
          </p:cNvPr>
          <p:cNvSpPr/>
          <p:nvPr/>
        </p:nvSpPr>
        <p:spPr>
          <a:xfrm>
            <a:off x="1165225" y="4235450"/>
            <a:ext cx="1512888" cy="7207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lumMod val="95000"/>
                  </a:schemeClr>
                </a:solidFill>
              </a:rPr>
              <a:t>επιστροφή</a:t>
            </a:r>
          </a:p>
        </p:txBody>
      </p:sp>
      <p:pic>
        <p:nvPicPr>
          <p:cNvPr id="18436"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C:\Users\user\Desktop\001.jpg"/>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11" descr="C:\Users\user\Downloads\glafka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87578">
            <a:off x="3529013" y="2278063"/>
            <a:ext cx="3192462"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Εικόνα 1"/>
          <p:cNvPicPr>
            <a:picLocks noChangeAspect="1"/>
          </p:cNvPicPr>
          <p:nvPr/>
        </p:nvPicPr>
        <p:blipFill>
          <a:blip r:embed="rId5">
            <a:extLst>
              <a:ext uri="{28A0092B-C50C-407E-A947-70E740481C1C}">
                <a14:useLocalDpi xmlns:a14="http://schemas.microsoft.com/office/drawing/2010/main" val="0"/>
              </a:ext>
            </a:extLst>
          </a:blip>
          <a:srcRect l="59126" t="40654" r="18730" b="24113"/>
          <a:stretch>
            <a:fillRect/>
          </a:stretch>
        </p:blipFill>
        <p:spPr bwMode="auto">
          <a:xfrm>
            <a:off x="3376613" y="2376488"/>
            <a:ext cx="1068387"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C:\Users\user\Desktop\001.jpg"/>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sp>
        <p:nvSpPr>
          <p:cNvPr id="7" name="Δεξιό βέλος 6">
            <a:hlinkClick r:id="rId4" action="ppaction://hlinksldjump"/>
          </p:cNvPr>
          <p:cNvSpPr/>
          <p:nvPr/>
        </p:nvSpPr>
        <p:spPr>
          <a:xfrm>
            <a:off x="6011863" y="5208588"/>
            <a:ext cx="1260475" cy="720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συνέχεια</a:t>
            </a:r>
          </a:p>
        </p:txBody>
      </p:sp>
      <p:sp>
        <p:nvSpPr>
          <p:cNvPr id="8" name="Στρογγυλεμένο ορθογώνιο 7"/>
          <p:cNvSpPr/>
          <p:nvPr/>
        </p:nvSpPr>
        <p:spPr>
          <a:xfrm>
            <a:off x="684213" y="692150"/>
            <a:ext cx="1822450" cy="685800"/>
          </a:xfrm>
          <a:prstGeom prst="roundRect">
            <a:avLst/>
          </a:prstGeom>
          <a:solidFill>
            <a:srgbClr val="FFC000"/>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9" name="Θέση περιεχομένου 2"/>
          <p:cNvSpPr>
            <a:spLocks noGrp="1"/>
          </p:cNvSpPr>
          <p:nvPr>
            <p:ph idx="1"/>
          </p:nvPr>
        </p:nvSpPr>
        <p:spPr>
          <a:xfrm>
            <a:off x="898525" y="836613"/>
            <a:ext cx="1370013" cy="431800"/>
          </a:xfrm>
        </p:spPr>
        <p:txBody>
          <a:bodyPr rtlCol="0">
            <a:normAutofit/>
          </a:bodyPr>
          <a:lstStyle/>
          <a:p>
            <a:pPr marL="114300" indent="0" eaLnBrk="1" fontAlgn="auto" hangingPunct="1">
              <a:spcAft>
                <a:spcPts val="0"/>
              </a:spcAft>
              <a:buFont typeface="Arial" pitchFamily="34" charset="0"/>
              <a:buNone/>
              <a:defRPr/>
            </a:pPr>
            <a:r>
              <a:rPr lang="el-GR" b="1" dirty="0" smtClean="0">
                <a:solidFill>
                  <a:srgbClr val="002060"/>
                </a:solidFill>
              </a:rPr>
              <a:t>Σωστά!</a:t>
            </a:r>
            <a:endParaRPr lang="el-GR" dirty="0">
              <a:solidFill>
                <a:srgbClr val="002060"/>
              </a:solidFill>
            </a:endParaRPr>
          </a:p>
          <a:p>
            <a:pPr eaLnBrk="1" fontAlgn="auto" hangingPunct="1">
              <a:spcAft>
                <a:spcPts val="0"/>
              </a:spcAft>
              <a:buFont typeface="Arial" pitchFamily="34" charset="0"/>
              <a:buChar char="•"/>
              <a:defRPr/>
            </a:pPr>
            <a:endParaRPr lang="el-GR" dirty="0" smtClean="0"/>
          </a:p>
          <a:p>
            <a:pPr eaLnBrk="1" fontAlgn="auto" hangingPunct="1">
              <a:spcAft>
                <a:spcPts val="0"/>
              </a:spcAft>
              <a:buFont typeface="Arial" pitchFamily="34" charset="0"/>
              <a:buChar char="•"/>
              <a:defRPr/>
            </a:pPr>
            <a:endParaRPr lang="el-GR" dirty="0"/>
          </a:p>
        </p:txBody>
      </p:sp>
      <p:sp>
        <p:nvSpPr>
          <p:cNvPr id="19463" name="TextBox 10"/>
          <p:cNvSpPr txBox="1">
            <a:spLocks noChangeArrowheads="1"/>
          </p:cNvSpPr>
          <p:nvPr/>
        </p:nvSpPr>
        <p:spPr bwMode="auto">
          <a:xfrm>
            <a:off x="442913" y="1844675"/>
            <a:ext cx="23050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solidFill>
                  <a:srgbClr val="002060"/>
                </a:solidFill>
              </a:rPr>
              <a:t>Στο εσωτερικό των Προπυλαίων τοποθετήθηκαν δύο πιστά αντίγραφα των ιωνικών κιονοκράνων  που κατασκευάστηκαν από τους μαρμαροτεχνίτες  ολόκληρα από νέο μάρμαρο. </a:t>
            </a:r>
          </a:p>
        </p:txBody>
      </p:sp>
      <p:pic>
        <p:nvPicPr>
          <p:cNvPr id="59393" name="Picture 1" descr="C:\Users\user\Desktop\ΑΡΧΕΙΑ\ΑΡΧΕΙΟ ΕΚΠ.ΠΡΟΓΡ-ΦΩΤΟΓΡΑΦΙΕΣ\GENIKES\PROPYLAIA\Untitled-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5939" y="1035050"/>
            <a:ext cx="2388242" cy="2912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9394" name="Picture 2" descr="C:\Users\user\Desktop\ΑΡΧΕΙΑ\ΑΡΧΕΙΟ ΕΚΠ.ΠΡΟΓΡ-ΦΩΤΟΓΡΑΦΙΕΣ\GENIKES\PROPYLAIA\TANOULAS-5.11.08\1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0986" y="1122406"/>
            <a:ext cx="1729946" cy="2306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9395" name="Picture 3" descr="C:\Users\user\Desktop\ΑΡΧΕΙΑ\ΑΡΧΕΙΟ ΕΚΠ.ΠΡΟΓΡ-ΦΩΤΟΓΡΑΦΙΕΣ\EKDOSEIS\MS\ANASTHLOSH\ΕΦ-ΑΝΑΣΤΗΛΩΣΗ\ΣΥΝΟΛΟ 19.5.10\ΠΡΟΠΥΛΑΙΑ\PROPYLAIA 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40986" y="3672178"/>
            <a:ext cx="2243614" cy="2287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 descr="C:\Users\user\Desktop\ysma_45 years\kiones_kionokrana\σχέδια\doric_form_ colum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8825" y="1951038"/>
            <a:ext cx="2909888"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Υπότιτλος 2"/>
          <p:cNvSpPr>
            <a:spLocks noGrp="1"/>
          </p:cNvSpPr>
          <p:nvPr>
            <p:ph type="subTitle" idx="1"/>
          </p:nvPr>
        </p:nvSpPr>
        <p:spPr>
          <a:xfrm>
            <a:off x="1009650" y="1125538"/>
            <a:ext cx="3346450" cy="1114425"/>
          </a:xfrm>
          <a:extLst>
            <a:ext uri="{91240B29-F687-4F45-9708-019B960494DF}">
              <a14:hiddenLine xmlns:a14="http://schemas.microsoft.com/office/drawing/2010/main" w="28575">
                <a:solidFill>
                  <a:srgbClr val="000000"/>
                </a:solidFill>
                <a:miter lim="800000"/>
                <a:headEnd/>
                <a:tailEnd/>
              </a14:hiddenLine>
            </a:ext>
          </a:extLst>
        </p:spPr>
        <p:txBody>
          <a:bodyPr>
            <a:normAutofit lnSpcReduction="10000"/>
          </a:bodyPr>
          <a:lstStyle/>
          <a:p>
            <a:pPr algn="ctr" eaLnBrk="1" hangingPunct="1">
              <a:defRPr/>
            </a:pPr>
            <a:r>
              <a:rPr lang="el-GR" altLang="el-GR" b="1" dirty="0" smtClean="0">
                <a:solidFill>
                  <a:schemeClr val="accent1">
                    <a:lumMod val="75000"/>
                  </a:schemeClr>
                </a:solidFill>
              </a:rPr>
              <a:t>Ποιο είναι το ύψος των </a:t>
            </a:r>
            <a:endParaRPr lang="en-US" altLang="el-GR" b="1" dirty="0" smtClean="0">
              <a:solidFill>
                <a:schemeClr val="accent1">
                  <a:lumMod val="75000"/>
                </a:schemeClr>
              </a:solidFill>
            </a:endParaRPr>
          </a:p>
          <a:p>
            <a:pPr algn="ctr" eaLnBrk="1" hangingPunct="1">
              <a:defRPr/>
            </a:pPr>
            <a:r>
              <a:rPr lang="el-GR" altLang="el-GR" b="1" dirty="0" smtClean="0">
                <a:solidFill>
                  <a:schemeClr val="accent1">
                    <a:lumMod val="75000"/>
                  </a:schemeClr>
                </a:solidFill>
              </a:rPr>
              <a:t>εξωτερικών κιόνων </a:t>
            </a:r>
          </a:p>
          <a:p>
            <a:pPr algn="ctr" eaLnBrk="1" hangingPunct="1">
              <a:defRPr/>
            </a:pPr>
            <a:r>
              <a:rPr lang="el-GR" altLang="el-GR" b="1" dirty="0" smtClean="0">
                <a:solidFill>
                  <a:schemeClr val="accent1">
                    <a:lumMod val="75000"/>
                  </a:schemeClr>
                </a:solidFill>
              </a:rPr>
              <a:t>του Παρθενώνα;</a:t>
            </a:r>
          </a:p>
        </p:txBody>
      </p:sp>
      <p:sp>
        <p:nvSpPr>
          <p:cNvPr id="5" name="Στρογγυλεμένο ορθογώνιο 4">
            <a:hlinkClick r:id="rId3" action="ppaction://hlinksldjump"/>
          </p:cNvPr>
          <p:cNvSpPr/>
          <p:nvPr/>
        </p:nvSpPr>
        <p:spPr>
          <a:xfrm>
            <a:off x="947738" y="3033713"/>
            <a:ext cx="2374900" cy="431800"/>
          </a:xfrm>
          <a:prstGeom prst="roundRect">
            <a:avLst/>
          </a:prstGeom>
          <a:solidFill>
            <a:srgbClr val="FFC000">
              <a:alpha val="65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6" name="TextBox 5"/>
          <p:cNvSpPr txBox="1"/>
          <p:nvPr/>
        </p:nvSpPr>
        <p:spPr>
          <a:xfrm>
            <a:off x="1558925" y="3059113"/>
            <a:ext cx="1152525" cy="369887"/>
          </a:xfrm>
          <a:prstGeom prst="rect">
            <a:avLst/>
          </a:prstGeom>
          <a:noFill/>
        </p:spPr>
        <p:txBody>
          <a:bodyPr>
            <a:spAutoFit/>
          </a:bodyPr>
          <a:lstStyle/>
          <a:p>
            <a:pPr algn="ctr" fontAlgn="auto">
              <a:spcBef>
                <a:spcPts val="0"/>
              </a:spcBef>
              <a:spcAft>
                <a:spcPts val="0"/>
              </a:spcAft>
              <a:defRPr/>
            </a:pPr>
            <a:r>
              <a:rPr lang="el-GR" dirty="0">
                <a:solidFill>
                  <a:srgbClr val="002060"/>
                </a:solidFill>
                <a:latin typeface="+mn-lt"/>
                <a:cs typeface="+mn-cs"/>
              </a:rPr>
              <a:t>3,5 μέτρα</a:t>
            </a:r>
          </a:p>
        </p:txBody>
      </p:sp>
      <p:sp>
        <p:nvSpPr>
          <p:cNvPr id="7" name="Στρογγυλεμένο ορθογώνιο 6">
            <a:hlinkClick r:id="rId3" action="ppaction://hlinksldjump"/>
          </p:cNvPr>
          <p:cNvSpPr/>
          <p:nvPr/>
        </p:nvSpPr>
        <p:spPr>
          <a:xfrm>
            <a:off x="947738" y="3859213"/>
            <a:ext cx="2376487" cy="431800"/>
          </a:xfrm>
          <a:prstGeom prst="roundRect">
            <a:avLst/>
          </a:prstGeom>
          <a:solidFill>
            <a:srgbClr val="FFC000">
              <a:alpha val="65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6 μέτρα</a:t>
            </a:r>
          </a:p>
        </p:txBody>
      </p:sp>
      <p:sp>
        <p:nvSpPr>
          <p:cNvPr id="8" name="Στρογγυλεμένο ορθογώνιο 7">
            <a:hlinkClick r:id="rId4" action="ppaction://hlinksldjump"/>
          </p:cNvPr>
          <p:cNvSpPr/>
          <p:nvPr/>
        </p:nvSpPr>
        <p:spPr>
          <a:xfrm>
            <a:off x="962025" y="4649788"/>
            <a:ext cx="2374900" cy="431800"/>
          </a:xfrm>
          <a:prstGeom prst="roundRect">
            <a:avLst/>
          </a:prstGeom>
          <a:solidFill>
            <a:srgbClr val="FFC000">
              <a:alpha val="65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10 μέτρα</a:t>
            </a:r>
          </a:p>
        </p:txBody>
      </p:sp>
      <p:sp>
        <p:nvSpPr>
          <p:cNvPr id="20488" name="Ορθογώνιο 9"/>
          <p:cNvSpPr>
            <a:spLocks noChangeArrowheads="1"/>
          </p:cNvSpPr>
          <p:nvPr/>
        </p:nvSpPr>
        <p:spPr bwMode="auto">
          <a:xfrm>
            <a:off x="3983038" y="4789488"/>
            <a:ext cx="7889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6000">
                <a:sym typeface="Webdings" pitchFamily="18" charset="2"/>
              </a:rPr>
              <a:t></a:t>
            </a:r>
            <a:endParaRPr lang="el-GR" altLang="el-GR" sz="6000"/>
          </a:p>
        </p:txBody>
      </p:sp>
      <p:pic>
        <p:nvPicPr>
          <p:cNvPr id="20489" name="Picture 11" descr="C:\Users\user\Downloads\glafka_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64240">
            <a:off x="5284788" y="1203325"/>
            <a:ext cx="2039937"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Εικόνα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TextBox 11"/>
          <p:cNvSpPr txBox="1">
            <a:spLocks noChangeArrowheads="1"/>
          </p:cNvSpPr>
          <p:nvPr/>
        </p:nvSpPr>
        <p:spPr bwMode="auto">
          <a:xfrm rot="-2345786">
            <a:off x="5689600" y="820738"/>
            <a:ext cx="360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a:t>
            </a:r>
          </a:p>
        </p:txBody>
      </p:sp>
      <p:sp>
        <p:nvSpPr>
          <p:cNvPr id="20492" name="TextBox 12"/>
          <p:cNvSpPr txBox="1">
            <a:spLocks noChangeArrowheads="1"/>
          </p:cNvSpPr>
          <p:nvPr/>
        </p:nvSpPr>
        <p:spPr bwMode="auto">
          <a:xfrm rot="1867449">
            <a:off x="6978650" y="1082675"/>
            <a:ext cx="6937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2400">
                <a:solidFill>
                  <a:srgbClr val="FFFF00"/>
                </a:solidFill>
              </a:rPr>
              <a:t>?</a:t>
            </a:r>
          </a:p>
        </p:txBody>
      </p:sp>
      <p:sp>
        <p:nvSpPr>
          <p:cNvPr id="14" name="TextBox 13"/>
          <p:cNvSpPr txBox="1"/>
          <p:nvPr/>
        </p:nvSpPr>
        <p:spPr>
          <a:xfrm>
            <a:off x="6492875" y="395288"/>
            <a:ext cx="415925" cy="706437"/>
          </a:xfrm>
          <a:prstGeom prst="rect">
            <a:avLst/>
          </a:prstGeom>
          <a:noFill/>
        </p:spPr>
        <p:txBody>
          <a:bodyPr>
            <a:spAutoFit/>
          </a:bodyPr>
          <a:lstStyle/>
          <a:p>
            <a:pPr>
              <a:defRPr/>
            </a:pPr>
            <a:r>
              <a:rPr lang="el-GR" sz="4000" b="1" dirty="0">
                <a:solidFill>
                  <a:schemeClr val="accent4">
                    <a:lumMod val="20000"/>
                    <a:lumOff val="80000"/>
                  </a:schemeClr>
                </a:solidFill>
              </a:rPr>
              <a:t>?</a:t>
            </a:r>
          </a:p>
        </p:txBody>
      </p:sp>
      <p:sp>
        <p:nvSpPr>
          <p:cNvPr id="15" name="TextBox 14"/>
          <p:cNvSpPr txBox="1"/>
          <p:nvPr/>
        </p:nvSpPr>
        <p:spPr>
          <a:xfrm rot="19254214">
            <a:off x="5875338" y="865188"/>
            <a:ext cx="523875" cy="369887"/>
          </a:xfrm>
          <a:prstGeom prst="rect">
            <a:avLst/>
          </a:prstGeom>
          <a:noFill/>
        </p:spPr>
        <p:txBody>
          <a:bodyPr>
            <a:spAutoFit/>
          </a:bodyPr>
          <a:lstStyle/>
          <a:p>
            <a:pPr>
              <a:defRPr/>
            </a:pPr>
            <a:r>
              <a:rPr lang="el-GR" dirty="0">
                <a:solidFill>
                  <a:schemeClr val="accent1">
                    <a:lumMod val="75000"/>
                  </a:schemeClr>
                </a:solidFill>
              </a:rPr>
              <a:t>?</a:t>
            </a:r>
          </a:p>
        </p:txBody>
      </p:sp>
      <p:sp>
        <p:nvSpPr>
          <p:cNvPr id="20495" name="TextBox 15"/>
          <p:cNvSpPr txBox="1">
            <a:spLocks noChangeArrowheads="1"/>
          </p:cNvSpPr>
          <p:nvPr/>
        </p:nvSpPr>
        <p:spPr bwMode="auto">
          <a:xfrm rot="-2345786">
            <a:off x="6245225" y="841375"/>
            <a:ext cx="35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a:t>
            </a:r>
          </a:p>
        </p:txBody>
      </p:sp>
      <p:sp>
        <p:nvSpPr>
          <p:cNvPr id="20496" name="TextBox 16"/>
          <p:cNvSpPr txBox="1">
            <a:spLocks noChangeArrowheads="1"/>
          </p:cNvSpPr>
          <p:nvPr/>
        </p:nvSpPr>
        <p:spPr bwMode="auto">
          <a:xfrm rot="2853124">
            <a:off x="7196931" y="1318419"/>
            <a:ext cx="339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solidFill>
                  <a:srgbClr val="FF0000"/>
                </a:solidFill>
              </a:rPr>
              <a:t>?</a:t>
            </a:r>
          </a:p>
        </p:txBody>
      </p:sp>
      <p:sp>
        <p:nvSpPr>
          <p:cNvPr id="20497" name="TextBox 17"/>
          <p:cNvSpPr txBox="1">
            <a:spLocks noChangeArrowheads="1"/>
          </p:cNvSpPr>
          <p:nvPr/>
        </p:nvSpPr>
        <p:spPr bwMode="auto">
          <a:xfrm rot="2125068">
            <a:off x="6821488" y="758825"/>
            <a:ext cx="35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a:t>
            </a:r>
          </a:p>
        </p:txBody>
      </p:sp>
      <p:sp>
        <p:nvSpPr>
          <p:cNvPr id="20498" name="TextBox 18"/>
          <p:cNvSpPr txBox="1">
            <a:spLocks noChangeArrowheads="1"/>
          </p:cNvSpPr>
          <p:nvPr/>
        </p:nvSpPr>
        <p:spPr bwMode="auto">
          <a:xfrm rot="-2345786">
            <a:off x="6015038" y="476250"/>
            <a:ext cx="3587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3200">
                <a:solidFill>
                  <a:srgbClr val="496C32"/>
                </a:solidFill>
              </a:rPr>
              <a:t>?</a:t>
            </a:r>
          </a:p>
        </p:txBody>
      </p:sp>
      <p:sp>
        <p:nvSpPr>
          <p:cNvPr id="20" name="Ελλειψοειδής επεξήγηση 19"/>
          <p:cNvSpPr/>
          <p:nvPr/>
        </p:nvSpPr>
        <p:spPr>
          <a:xfrm>
            <a:off x="1116013" y="741363"/>
            <a:ext cx="3260725" cy="1608137"/>
          </a:xfrm>
          <a:prstGeom prst="wedgeEllipseCallout">
            <a:avLst>
              <a:gd name="adj1" fmla="val 67241"/>
              <a:gd name="adj2" fmla="val -4676"/>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ln w="76200">
                <a:solidFill>
                  <a:schemeClr val="tx1"/>
                </a:solidFill>
              </a:ln>
            </a:endParaRPr>
          </a:p>
        </p:txBody>
      </p:sp>
      <p:pic>
        <p:nvPicPr>
          <p:cNvPr id="21" name="Picture 10" descr="C:\Users\user\Desktop\001.jpg"/>
          <p:cNvPicPr>
            <a:picLocks noChangeAspect="1" noChangeArrowheads="1"/>
          </p:cNvPicPr>
          <p:nvPr/>
        </p:nvPicPr>
        <p:blipFill rotWithShape="1">
          <a:blip r:embed="rId7">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C:\Users\user\Desktop\ΑΡΧΕΙΑ\ΑΡΧΕΙΟ ΕΚΠ.ΠΡΟΓΡ-ΦΩΤΟΓΡΑΦΙΕΣ\EKDOSEIS\MS\ANASTHLOSH\ΕΦ-ΑΝΑΣΤΗΛΩΣΗ\ΣΥΝΟΛΟ 19.5.10\ΠΑΡΘΕΝΩΝ\3604011bmac.tif"/>
          <p:cNvPicPr>
            <a:picLocks noChangeAspect="1" noChangeArrowheads="1"/>
          </p:cNvPicPr>
          <p:nvPr/>
        </p:nvPicPr>
        <p:blipFill>
          <a:blip r:embed="rId2">
            <a:extLst>
              <a:ext uri="{28A0092B-C50C-407E-A947-70E740481C1C}">
                <a14:useLocalDpi xmlns:a14="http://schemas.microsoft.com/office/drawing/2010/main" val="0"/>
              </a:ext>
            </a:extLst>
          </a:blip>
          <a:srcRect l="3784" t="3313" r="-3784" b="26096"/>
          <a:stretch>
            <a:fillRect/>
          </a:stretch>
        </p:blipFill>
        <p:spPr bwMode="auto">
          <a:xfrm>
            <a:off x="812800" y="3357563"/>
            <a:ext cx="60833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txBox="1">
            <a:spLocks/>
          </p:cNvSpPr>
          <p:nvPr/>
        </p:nvSpPr>
        <p:spPr>
          <a:xfrm>
            <a:off x="684213" y="333375"/>
            <a:ext cx="5976937" cy="649288"/>
          </a:xfrm>
          <a:prstGeom prst="rect">
            <a:avLst/>
          </a:prstGeom>
        </p:spPr>
        <p:txBody>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defRPr/>
            </a:pPr>
            <a:r>
              <a:rPr lang="el-GR" sz="2400" smtClean="0">
                <a:solidFill>
                  <a:schemeClr val="accent1">
                    <a:lumMod val="75000"/>
                  </a:schemeClr>
                </a:solidFill>
                <a:latin typeface="Arial Black" panose="020B0A04020102020204" pitchFamily="34" charset="0"/>
              </a:rPr>
              <a:t>ΤΟ ΠΑΙΧΝΙΔΙ ΤΗΣ ΑΝΑΣΤΗΛΩΣΗΣ</a:t>
            </a:r>
            <a:endParaRPr lang="el-GR" dirty="0">
              <a:solidFill>
                <a:schemeClr val="accent1">
                  <a:lumMod val="75000"/>
                </a:schemeClr>
              </a:solidFill>
            </a:endParaRPr>
          </a:p>
        </p:txBody>
      </p:sp>
      <p:pic>
        <p:nvPicPr>
          <p:cNvPr id="3076" name="Εικόνα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9" descr="C:\Users\user\Downloads\glafka_3.png"/>
          <p:cNvPicPr>
            <a:picLocks noChangeAspect="1" noChangeArrowheads="1"/>
          </p:cNvPicPr>
          <p:nvPr/>
        </p:nvPicPr>
        <p:blipFill>
          <a:blip r:embed="rId4" cstate="print">
            <a:extLst>
              <a:ext uri="{28A0092B-C50C-407E-A947-70E740481C1C}">
                <a14:useLocalDpi xmlns:a14="http://schemas.microsoft.com/office/drawing/2010/main" val="0"/>
              </a:ext>
            </a:extLst>
          </a:blip>
          <a:srcRect r="41501" b="52441"/>
          <a:stretch>
            <a:fillRect/>
          </a:stretch>
        </p:blipFill>
        <p:spPr bwMode="auto">
          <a:xfrm>
            <a:off x="971550" y="2209800"/>
            <a:ext cx="1655763"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Ορθογώνιο 3"/>
          <p:cNvSpPr/>
          <p:nvPr/>
        </p:nvSpPr>
        <p:spPr>
          <a:xfrm>
            <a:off x="3363913" y="1150938"/>
            <a:ext cx="4105275" cy="1754187"/>
          </a:xfrm>
          <a:prstGeom prst="rect">
            <a:avLst/>
          </a:prstGeom>
        </p:spPr>
        <p:txBody>
          <a:bodyPr>
            <a:spAutoFit/>
          </a:bodyPr>
          <a:lstStyle/>
          <a:p>
            <a:pPr algn="ctr">
              <a:defRPr/>
            </a:pPr>
            <a:r>
              <a:rPr lang="el-GR" altLang="el-GR" b="1" dirty="0">
                <a:solidFill>
                  <a:srgbClr val="002060"/>
                </a:solidFill>
              </a:rPr>
              <a:t>Έχεις επισκεφτεί τον Βράχο της Ακρόπολης; Σίγουρα τον έχεις </a:t>
            </a:r>
            <a:endParaRPr lang="en-US" altLang="el-GR" b="1" dirty="0">
              <a:solidFill>
                <a:srgbClr val="002060"/>
              </a:solidFill>
            </a:endParaRPr>
          </a:p>
          <a:p>
            <a:pPr algn="ctr">
              <a:defRPr/>
            </a:pPr>
            <a:r>
              <a:rPr lang="el-GR" altLang="el-GR" b="1" dirty="0">
                <a:solidFill>
                  <a:srgbClr val="002060"/>
                </a:solidFill>
              </a:rPr>
              <a:t>δει έστω από μακριά! </a:t>
            </a:r>
          </a:p>
          <a:p>
            <a:pPr algn="ctr">
              <a:defRPr/>
            </a:pPr>
            <a:r>
              <a:rPr lang="el-GR" altLang="el-GR" b="1" dirty="0">
                <a:solidFill>
                  <a:srgbClr val="002060"/>
                </a:solidFill>
              </a:rPr>
              <a:t>Έχεις σκεφτεί γιατί υπάρχουν </a:t>
            </a:r>
            <a:r>
              <a:rPr lang="el-GR" altLang="el-GR" b="1" dirty="0">
                <a:solidFill>
                  <a:schemeClr val="accent1">
                    <a:lumMod val="75000"/>
                  </a:schemeClr>
                </a:solidFill>
              </a:rPr>
              <a:t>σκαλωσιές </a:t>
            </a:r>
            <a:r>
              <a:rPr lang="el-GR" altLang="el-GR" b="1" dirty="0">
                <a:solidFill>
                  <a:srgbClr val="002060"/>
                </a:solidFill>
              </a:rPr>
              <a:t>σε κάποια μνημεία κι ένας μεγάλος </a:t>
            </a:r>
            <a:r>
              <a:rPr lang="el-GR" altLang="el-GR" b="1" dirty="0">
                <a:solidFill>
                  <a:schemeClr val="accent1">
                    <a:lumMod val="75000"/>
                  </a:schemeClr>
                </a:solidFill>
              </a:rPr>
              <a:t>γερανός </a:t>
            </a:r>
            <a:r>
              <a:rPr lang="el-GR" altLang="el-GR" b="1" dirty="0">
                <a:solidFill>
                  <a:srgbClr val="002060"/>
                </a:solidFill>
              </a:rPr>
              <a:t>μέσα στον Παρθενώνα;</a:t>
            </a:r>
            <a:endParaRPr lang="en-US" altLang="el-GR" b="1" dirty="0">
              <a:solidFill>
                <a:srgbClr val="002060"/>
              </a:solidFill>
            </a:endParaRPr>
          </a:p>
        </p:txBody>
      </p:sp>
      <p:sp>
        <p:nvSpPr>
          <p:cNvPr id="7" name="Ελλειψοειδής επεξήγηση 6"/>
          <p:cNvSpPr/>
          <p:nvPr/>
        </p:nvSpPr>
        <p:spPr>
          <a:xfrm>
            <a:off x="2917825" y="792163"/>
            <a:ext cx="4824413" cy="2370137"/>
          </a:xfrm>
          <a:prstGeom prst="wedgeEllipseCallout">
            <a:avLst>
              <a:gd name="adj1" fmla="val -55213"/>
              <a:gd name="adj2" fmla="val 20243"/>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8" name="Δεξιό βέλος 7">
            <a:hlinkClick r:id="rId5" action="ppaction://hlinksldjump"/>
          </p:cNvPr>
          <p:cNvSpPr/>
          <p:nvPr/>
        </p:nvSpPr>
        <p:spPr>
          <a:xfrm>
            <a:off x="7019925" y="4581525"/>
            <a:ext cx="1346200" cy="7921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b="1" dirty="0">
              <a:solidFill>
                <a:schemeClr val="bg1"/>
              </a:solidFill>
            </a:endParaRPr>
          </a:p>
          <a:p>
            <a:pPr algn="ctr" fontAlgn="auto">
              <a:spcBef>
                <a:spcPts val="0"/>
              </a:spcBef>
              <a:spcAft>
                <a:spcPts val="0"/>
              </a:spcAft>
              <a:defRPr/>
            </a:pPr>
            <a:r>
              <a:rPr lang="el-GR" b="1" dirty="0">
                <a:solidFill>
                  <a:schemeClr val="bg1"/>
                </a:solidFill>
              </a:rPr>
              <a:t>Συνέχισε..</a:t>
            </a:r>
          </a:p>
          <a:p>
            <a:pPr algn="ctr" fontAlgn="auto">
              <a:spcBef>
                <a:spcPts val="0"/>
              </a:spcBef>
              <a:spcAft>
                <a:spcPts val="0"/>
              </a:spcAft>
              <a:defRPr/>
            </a:pPr>
            <a:endParaRPr lang="el-GR" b="1"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Θέση περιεχομένου 2"/>
          <p:cNvSpPr>
            <a:spLocks noGrp="1"/>
          </p:cNvSpPr>
          <p:nvPr>
            <p:ph idx="1"/>
          </p:nvPr>
        </p:nvSpPr>
        <p:spPr/>
        <p:txBody>
          <a:bodyPr/>
          <a:lstStyle/>
          <a:p>
            <a:pPr eaLnBrk="1" hangingPunct="1"/>
            <a:r>
              <a:rPr lang="el-GR" altLang="el-GR" b="1" smtClean="0">
                <a:solidFill>
                  <a:srgbClr val="002060"/>
                </a:solidFill>
              </a:rPr>
              <a:t>Προσπάθησε ξανά!</a:t>
            </a:r>
          </a:p>
          <a:p>
            <a:pPr eaLnBrk="1" hangingPunct="1"/>
            <a:endParaRPr lang="el-GR" altLang="el-GR" smtClean="0"/>
          </a:p>
          <a:p>
            <a:pPr eaLnBrk="1" hangingPunct="1"/>
            <a:endParaRPr lang="el-GR" altLang="el-GR" smtClean="0"/>
          </a:p>
          <a:p>
            <a:pPr eaLnBrk="1" hangingPunct="1"/>
            <a:endParaRPr lang="el-GR" altLang="el-GR" smtClean="0"/>
          </a:p>
        </p:txBody>
      </p:sp>
      <p:sp>
        <p:nvSpPr>
          <p:cNvPr id="5" name="Αριστερό βέλος 4">
            <a:hlinkClick r:id="" action="ppaction://hlinkshowjump?jump=previousslide"/>
          </p:cNvPr>
          <p:cNvSpPr/>
          <p:nvPr/>
        </p:nvSpPr>
        <p:spPr>
          <a:xfrm>
            <a:off x="971550" y="4221163"/>
            <a:ext cx="1512888" cy="7207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επιστροφή</a:t>
            </a:r>
          </a:p>
        </p:txBody>
      </p:sp>
      <p:pic>
        <p:nvPicPr>
          <p:cNvPr id="21508"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C:\Users\user\Desktop\001.jpg"/>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11" descr="C:\Users\user\Downloads\glafka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87578">
            <a:off x="3529013" y="2278063"/>
            <a:ext cx="3192462"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Εικόνα 1"/>
          <p:cNvPicPr>
            <a:picLocks noChangeAspect="1"/>
          </p:cNvPicPr>
          <p:nvPr/>
        </p:nvPicPr>
        <p:blipFill>
          <a:blip r:embed="rId5">
            <a:extLst>
              <a:ext uri="{28A0092B-C50C-407E-A947-70E740481C1C}">
                <a14:useLocalDpi xmlns:a14="http://schemas.microsoft.com/office/drawing/2010/main" val="0"/>
              </a:ext>
            </a:extLst>
          </a:blip>
          <a:srcRect l="59126" t="40654" r="18730" b="24113"/>
          <a:stretch>
            <a:fillRect/>
          </a:stretch>
        </p:blipFill>
        <p:spPr bwMode="auto">
          <a:xfrm>
            <a:off x="3376613" y="2376488"/>
            <a:ext cx="1068387"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Δεξιό βέλος 3">
            <a:hlinkClick r:id="" action="ppaction://hlinkshowjump?jump=nextslide"/>
          </p:cNvPr>
          <p:cNvSpPr/>
          <p:nvPr/>
        </p:nvSpPr>
        <p:spPr>
          <a:xfrm>
            <a:off x="5937250" y="4797425"/>
            <a:ext cx="1260475" cy="720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συνέχεια</a:t>
            </a:r>
          </a:p>
        </p:txBody>
      </p:sp>
      <p:sp>
        <p:nvSpPr>
          <p:cNvPr id="22531" name="TextBox 4"/>
          <p:cNvSpPr txBox="1">
            <a:spLocks noChangeArrowheads="1"/>
          </p:cNvSpPr>
          <p:nvPr/>
        </p:nvSpPr>
        <p:spPr bwMode="auto">
          <a:xfrm>
            <a:off x="949325" y="2708275"/>
            <a:ext cx="33797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lnSpc>
                <a:spcPct val="150000"/>
              </a:lnSpc>
              <a:spcBef>
                <a:spcPct val="0"/>
              </a:spcBef>
              <a:buClrTx/>
              <a:buFontTx/>
              <a:buNone/>
            </a:pPr>
            <a:r>
              <a:rPr lang="el-GR" altLang="el-GR" sz="1800">
                <a:solidFill>
                  <a:srgbClr val="002060"/>
                </a:solidFill>
              </a:rPr>
              <a:t>Οι εξωτερικοί κίονες του Παρθενώνα  έχουν ύψος  σχεδόν 10,5 μέτρα, όσο περίπου μία  τριώροφη  πολυκατοικία!</a:t>
            </a:r>
          </a:p>
        </p:txBody>
      </p:sp>
      <p:pic>
        <p:nvPicPr>
          <p:cNvPr id="22532"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Στρογγυλεμένο ορθογώνιο 6"/>
          <p:cNvSpPr/>
          <p:nvPr/>
        </p:nvSpPr>
        <p:spPr>
          <a:xfrm>
            <a:off x="976313" y="1557338"/>
            <a:ext cx="1822450" cy="685800"/>
          </a:xfrm>
          <a:prstGeom prst="roundRect">
            <a:avLst/>
          </a:prstGeom>
          <a:solidFill>
            <a:srgbClr val="FFC000"/>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8434" name="Θέση περιεχομένου 2"/>
          <p:cNvSpPr>
            <a:spLocks noGrp="1"/>
          </p:cNvSpPr>
          <p:nvPr>
            <p:ph idx="1"/>
          </p:nvPr>
        </p:nvSpPr>
        <p:spPr>
          <a:xfrm>
            <a:off x="1239838" y="1684338"/>
            <a:ext cx="1460500" cy="431800"/>
          </a:xfrm>
          <a:solidFill>
            <a:srgbClr val="FFC000"/>
          </a:solidFill>
        </p:spPr>
        <p:txBody>
          <a:bodyPr/>
          <a:lstStyle/>
          <a:p>
            <a:pPr marL="114300" indent="0" eaLnBrk="1" hangingPunct="1">
              <a:buFont typeface="Arial" charset="0"/>
              <a:buNone/>
              <a:defRPr/>
            </a:pPr>
            <a:r>
              <a:rPr lang="el-GR" altLang="el-GR" b="1" dirty="0" smtClean="0">
                <a:solidFill>
                  <a:srgbClr val="002060"/>
                </a:solidFill>
              </a:rPr>
              <a:t>Σωστά!</a:t>
            </a:r>
          </a:p>
          <a:p>
            <a:pPr eaLnBrk="1" hangingPunct="1">
              <a:defRPr/>
            </a:pPr>
            <a:endParaRPr lang="el-GR" altLang="el-GR" dirty="0" smtClean="0"/>
          </a:p>
          <a:p>
            <a:pPr eaLnBrk="1" hangingPunct="1">
              <a:defRPr/>
            </a:pPr>
            <a:endParaRPr lang="el-GR" altLang="el-GR" dirty="0" smtClean="0"/>
          </a:p>
          <a:p>
            <a:pPr eaLnBrk="1" hangingPunct="1">
              <a:defRPr/>
            </a:pPr>
            <a:endParaRPr lang="el-GR" altLang="el-GR" dirty="0" smtClean="0"/>
          </a:p>
        </p:txBody>
      </p:sp>
      <p:pic>
        <p:nvPicPr>
          <p:cNvPr id="9" name="Picture 10" descr="C:\Users\user\Desktop\001.jpg"/>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10" descr="C:\Users\user\Desktop\ysma_45 years\kiones_kionokrana\σχέδια\doric_form_ columns.jpg"/>
          <p:cNvPicPr>
            <a:picLocks noChangeAspect="1" noChangeArrowheads="1"/>
          </p:cNvPicPr>
          <p:nvPr/>
        </p:nvPicPr>
        <p:blipFill>
          <a:blip r:embed="rId4">
            <a:extLst>
              <a:ext uri="{28A0092B-C50C-407E-A947-70E740481C1C}">
                <a14:useLocalDpi xmlns:a14="http://schemas.microsoft.com/office/drawing/2010/main" val="0"/>
              </a:ext>
            </a:extLst>
          </a:blip>
          <a:srcRect l="36684" r="24388" b="16000"/>
          <a:stretch>
            <a:fillRect/>
          </a:stretch>
        </p:blipFill>
        <p:spPr bwMode="auto">
          <a:xfrm>
            <a:off x="6875463" y="1997075"/>
            <a:ext cx="828675"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AutoShape 10" descr="Τριώροφο σπίτι επίπεδη εικονίδιο"/>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endParaRPr lang="el-GR" altLang="el-GR" sz="1800"/>
          </a:p>
        </p:txBody>
      </p:sp>
      <p:pic>
        <p:nvPicPr>
          <p:cNvPr id="22538" name="Picture 11"/>
          <p:cNvPicPr>
            <a:picLocks noChangeAspect="1" noChangeArrowheads="1"/>
          </p:cNvPicPr>
          <p:nvPr/>
        </p:nvPicPr>
        <p:blipFill>
          <a:blip r:embed="rId5">
            <a:extLst>
              <a:ext uri="{28A0092B-C50C-407E-A947-70E740481C1C}">
                <a14:useLocalDpi xmlns:a14="http://schemas.microsoft.com/office/drawing/2010/main" val="0"/>
              </a:ext>
            </a:extLst>
          </a:blip>
          <a:srcRect l="7642" t="5627" r="12627" b="5112"/>
          <a:stretch>
            <a:fillRect/>
          </a:stretch>
        </p:blipFill>
        <p:spPr bwMode="auto">
          <a:xfrm>
            <a:off x="4262438" y="1900238"/>
            <a:ext cx="2501900" cy="280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Εικόνα 19" descr="C:\Users\user\Desktop\korres meli.jpg"/>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72000" y="1270912"/>
            <a:ext cx="3395492" cy="4554302"/>
          </a:xfrm>
          <a:prstGeom prst="rect">
            <a:avLst/>
          </a:prstGeom>
          <a:ln>
            <a:noFill/>
          </a:ln>
          <a:effectLst>
            <a:outerShdw blurRad="190500" algn="tl" rotWithShape="0">
              <a:srgbClr val="000000">
                <a:alpha val="70000"/>
              </a:srgbClr>
            </a:outerShdw>
          </a:effectLst>
        </p:spPr>
      </p:pic>
      <p:sp>
        <p:nvSpPr>
          <p:cNvPr id="20482" name="Υπότιτλος 2"/>
          <p:cNvSpPr>
            <a:spLocks noGrp="1"/>
          </p:cNvSpPr>
          <p:nvPr>
            <p:ph type="subTitle" idx="1"/>
          </p:nvPr>
        </p:nvSpPr>
        <p:spPr>
          <a:xfrm>
            <a:off x="611188" y="838200"/>
            <a:ext cx="2654300" cy="1338263"/>
          </a:xfrm>
        </p:spPr>
        <p:txBody>
          <a:bodyPr/>
          <a:lstStyle/>
          <a:p>
            <a:pPr algn="ctr" eaLnBrk="1" hangingPunct="1">
              <a:defRPr/>
            </a:pPr>
            <a:r>
              <a:rPr lang="el-GR" altLang="el-GR" b="1" dirty="0" smtClean="0">
                <a:solidFill>
                  <a:schemeClr val="accent1">
                    <a:lumMod val="75000"/>
                  </a:schemeClr>
                </a:solidFill>
              </a:rPr>
              <a:t>Από περίπου πόσα μαρμάρινα κομμάτια ήταν φτιαγμένος  ο Παρθενώνας;</a:t>
            </a:r>
            <a:r>
              <a:rPr lang="el-GR" altLang="el-GR" dirty="0" smtClean="0">
                <a:solidFill>
                  <a:schemeClr val="accent1">
                    <a:lumMod val="75000"/>
                  </a:schemeClr>
                </a:solidFill>
              </a:rPr>
              <a:t> </a:t>
            </a:r>
          </a:p>
        </p:txBody>
      </p:sp>
      <p:sp>
        <p:nvSpPr>
          <p:cNvPr id="7" name="Στρογγυλεμένο ορθογώνιο 6">
            <a:hlinkClick r:id="" action="ppaction://hlinkshowjump?jump=nextslide"/>
          </p:cNvPr>
          <p:cNvSpPr/>
          <p:nvPr/>
        </p:nvSpPr>
        <p:spPr>
          <a:xfrm>
            <a:off x="763588" y="3960813"/>
            <a:ext cx="2376487"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10.000</a:t>
            </a:r>
          </a:p>
        </p:txBody>
      </p:sp>
      <p:sp>
        <p:nvSpPr>
          <p:cNvPr id="8" name="Στρογγυλεμένο ορθογώνιο 7">
            <a:hlinkClick r:id="rId3" action="ppaction://hlinksldjump"/>
          </p:cNvPr>
          <p:cNvSpPr/>
          <p:nvPr/>
        </p:nvSpPr>
        <p:spPr>
          <a:xfrm>
            <a:off x="763588" y="4797425"/>
            <a:ext cx="2376487"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16.500</a:t>
            </a:r>
          </a:p>
        </p:txBody>
      </p:sp>
      <p:pic>
        <p:nvPicPr>
          <p:cNvPr id="23558" name="Picture 9" descr="C:\Users\user\Downloads\glafka_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19896">
            <a:off x="3260725" y="2462213"/>
            <a:ext cx="192405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Εικόνα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Στρογγυλεμένο ορθογώνιο 11">
            <a:hlinkClick r:id="rId6" action="ppaction://hlinksldjump"/>
          </p:cNvPr>
          <p:cNvSpPr/>
          <p:nvPr/>
        </p:nvSpPr>
        <p:spPr>
          <a:xfrm>
            <a:off x="765175" y="3116263"/>
            <a:ext cx="2374900"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6" name="TextBox 5"/>
          <p:cNvSpPr txBox="1"/>
          <p:nvPr/>
        </p:nvSpPr>
        <p:spPr>
          <a:xfrm>
            <a:off x="1282700" y="3146425"/>
            <a:ext cx="1152525" cy="369888"/>
          </a:xfrm>
          <a:prstGeom prst="rect">
            <a:avLst/>
          </a:prstGeom>
          <a:noFill/>
        </p:spPr>
        <p:txBody>
          <a:bodyPr>
            <a:spAutoFit/>
          </a:bodyPr>
          <a:lstStyle/>
          <a:p>
            <a:pPr algn="ctr" fontAlgn="auto">
              <a:spcBef>
                <a:spcPts val="0"/>
              </a:spcBef>
              <a:spcAft>
                <a:spcPts val="0"/>
              </a:spcAft>
              <a:defRPr/>
            </a:pPr>
            <a:r>
              <a:rPr lang="el-GR" dirty="0">
                <a:solidFill>
                  <a:srgbClr val="002060"/>
                </a:solidFill>
                <a:latin typeface="+mn-lt"/>
                <a:cs typeface="+mn-cs"/>
              </a:rPr>
              <a:t>4.000</a:t>
            </a:r>
          </a:p>
        </p:txBody>
      </p:sp>
      <p:sp>
        <p:nvSpPr>
          <p:cNvPr id="15" name="Ελλειψοειδής επεξήγηση 14"/>
          <p:cNvSpPr/>
          <p:nvPr/>
        </p:nvSpPr>
        <p:spPr>
          <a:xfrm>
            <a:off x="395288" y="428625"/>
            <a:ext cx="3248025" cy="2012950"/>
          </a:xfrm>
          <a:prstGeom prst="wedgeEllipseCallout">
            <a:avLst>
              <a:gd name="adj1" fmla="val 52502"/>
              <a:gd name="adj2" fmla="val 35537"/>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ln w="76200">
                <a:solidFill>
                  <a:schemeClr val="tx1"/>
                </a:solidFill>
              </a:ln>
            </a:endParaRPr>
          </a:p>
        </p:txBody>
      </p:sp>
      <p:sp>
        <p:nvSpPr>
          <p:cNvPr id="23563" name="TextBox 15"/>
          <p:cNvSpPr txBox="1">
            <a:spLocks noChangeArrowheads="1"/>
          </p:cNvSpPr>
          <p:nvPr/>
        </p:nvSpPr>
        <p:spPr bwMode="auto">
          <a:xfrm rot="479967">
            <a:off x="4100513" y="2211388"/>
            <a:ext cx="6937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2400">
                <a:solidFill>
                  <a:srgbClr val="FFFF00"/>
                </a:solidFill>
              </a:rPr>
              <a:t>?</a:t>
            </a:r>
          </a:p>
        </p:txBody>
      </p:sp>
      <p:sp>
        <p:nvSpPr>
          <p:cNvPr id="17" name="TextBox 16"/>
          <p:cNvSpPr txBox="1"/>
          <p:nvPr/>
        </p:nvSpPr>
        <p:spPr>
          <a:xfrm rot="20929565">
            <a:off x="3435350" y="2135188"/>
            <a:ext cx="417513" cy="708025"/>
          </a:xfrm>
          <a:prstGeom prst="rect">
            <a:avLst/>
          </a:prstGeom>
          <a:noFill/>
        </p:spPr>
        <p:txBody>
          <a:bodyPr>
            <a:spAutoFit/>
          </a:bodyPr>
          <a:lstStyle/>
          <a:p>
            <a:pPr>
              <a:defRPr/>
            </a:pPr>
            <a:r>
              <a:rPr lang="el-GR" sz="4000" b="1" dirty="0">
                <a:solidFill>
                  <a:schemeClr val="accent4">
                    <a:lumMod val="20000"/>
                    <a:lumOff val="80000"/>
                  </a:schemeClr>
                </a:solidFill>
              </a:rPr>
              <a:t>?</a:t>
            </a:r>
          </a:p>
        </p:txBody>
      </p:sp>
      <p:sp>
        <p:nvSpPr>
          <p:cNvPr id="18" name="TextBox 17"/>
          <p:cNvSpPr txBox="1"/>
          <p:nvPr/>
        </p:nvSpPr>
        <p:spPr>
          <a:xfrm rot="19254214">
            <a:off x="2900363" y="2538413"/>
            <a:ext cx="523875" cy="368300"/>
          </a:xfrm>
          <a:prstGeom prst="rect">
            <a:avLst/>
          </a:prstGeom>
          <a:noFill/>
        </p:spPr>
        <p:txBody>
          <a:bodyPr>
            <a:spAutoFit/>
          </a:bodyPr>
          <a:lstStyle/>
          <a:p>
            <a:pPr>
              <a:defRPr/>
            </a:pPr>
            <a:r>
              <a:rPr lang="el-GR" dirty="0">
                <a:solidFill>
                  <a:schemeClr val="accent1">
                    <a:lumMod val="75000"/>
                  </a:schemeClr>
                </a:solidFill>
              </a:rPr>
              <a:t>?</a:t>
            </a:r>
          </a:p>
        </p:txBody>
      </p:sp>
      <p:sp>
        <p:nvSpPr>
          <p:cNvPr id="23566" name="TextBox 18"/>
          <p:cNvSpPr txBox="1">
            <a:spLocks noChangeArrowheads="1"/>
          </p:cNvSpPr>
          <p:nvPr/>
        </p:nvSpPr>
        <p:spPr bwMode="auto">
          <a:xfrm rot="332349">
            <a:off x="3865563" y="1882775"/>
            <a:ext cx="338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solidFill>
                  <a:srgbClr val="FF0000"/>
                </a:solidFill>
              </a:rPr>
              <a:t>?</a:t>
            </a:r>
          </a:p>
        </p:txBody>
      </p:sp>
      <p:sp>
        <p:nvSpPr>
          <p:cNvPr id="23567" name="TextBox 19"/>
          <p:cNvSpPr txBox="1">
            <a:spLocks noChangeArrowheads="1"/>
          </p:cNvSpPr>
          <p:nvPr/>
        </p:nvSpPr>
        <p:spPr bwMode="auto">
          <a:xfrm rot="240187">
            <a:off x="3851275" y="2335213"/>
            <a:ext cx="360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a:t>
            </a:r>
          </a:p>
        </p:txBody>
      </p:sp>
      <p:sp>
        <p:nvSpPr>
          <p:cNvPr id="23568" name="TextBox 20"/>
          <p:cNvSpPr txBox="1">
            <a:spLocks noChangeArrowheads="1"/>
          </p:cNvSpPr>
          <p:nvPr/>
        </p:nvSpPr>
        <p:spPr bwMode="auto">
          <a:xfrm rot="-1360369">
            <a:off x="3159125" y="2293938"/>
            <a:ext cx="358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3200">
                <a:solidFill>
                  <a:srgbClr val="496C32"/>
                </a:solidFill>
              </a:rPr>
              <a:t>?</a:t>
            </a:r>
          </a:p>
        </p:txBody>
      </p:sp>
      <p:pic>
        <p:nvPicPr>
          <p:cNvPr id="19" name="Picture 10" descr="C:\Users\user\Desktop\001.jpg"/>
          <p:cNvPicPr>
            <a:picLocks noChangeAspect="1" noChangeArrowheads="1"/>
          </p:cNvPicPr>
          <p:nvPr/>
        </p:nvPicPr>
        <p:blipFill rotWithShape="1">
          <a:blip r:embed="rId7">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Θέση περιεχομένου 2"/>
          <p:cNvSpPr>
            <a:spLocks noGrp="1"/>
          </p:cNvSpPr>
          <p:nvPr>
            <p:ph idx="1"/>
          </p:nvPr>
        </p:nvSpPr>
        <p:spPr/>
        <p:txBody>
          <a:bodyPr/>
          <a:lstStyle/>
          <a:p>
            <a:pPr eaLnBrk="1" hangingPunct="1"/>
            <a:r>
              <a:rPr lang="el-GR" altLang="el-GR" b="1" smtClean="0">
                <a:solidFill>
                  <a:srgbClr val="002060"/>
                </a:solidFill>
              </a:rPr>
              <a:t>Προσπάθησε ξανά!</a:t>
            </a:r>
          </a:p>
          <a:p>
            <a:pPr eaLnBrk="1" hangingPunct="1"/>
            <a:endParaRPr lang="el-GR" altLang="el-GR" smtClean="0"/>
          </a:p>
          <a:p>
            <a:pPr eaLnBrk="1" hangingPunct="1"/>
            <a:endParaRPr lang="el-GR" altLang="el-GR" smtClean="0"/>
          </a:p>
          <a:p>
            <a:pPr eaLnBrk="1" hangingPunct="1"/>
            <a:endParaRPr lang="el-GR" altLang="el-GR" smtClean="0"/>
          </a:p>
        </p:txBody>
      </p:sp>
      <p:sp>
        <p:nvSpPr>
          <p:cNvPr id="5" name="Αριστερό βέλος 4">
            <a:hlinkClick r:id="" action="ppaction://hlinkshowjump?jump=previousslide"/>
          </p:cNvPr>
          <p:cNvSpPr/>
          <p:nvPr/>
        </p:nvSpPr>
        <p:spPr>
          <a:xfrm>
            <a:off x="1187450" y="4221163"/>
            <a:ext cx="1512888" cy="7207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επιστροφή</a:t>
            </a:r>
          </a:p>
        </p:txBody>
      </p:sp>
      <p:pic>
        <p:nvPicPr>
          <p:cNvPr id="24580"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C:\Users\user\Desktop\001.jpg"/>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11" descr="C:\Users\user\Downloads\glafka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87578">
            <a:off x="3529013" y="2278063"/>
            <a:ext cx="3192462"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Εικόνα 1"/>
          <p:cNvPicPr>
            <a:picLocks noChangeAspect="1"/>
          </p:cNvPicPr>
          <p:nvPr/>
        </p:nvPicPr>
        <p:blipFill>
          <a:blip r:embed="rId5">
            <a:extLst>
              <a:ext uri="{28A0092B-C50C-407E-A947-70E740481C1C}">
                <a14:useLocalDpi xmlns:a14="http://schemas.microsoft.com/office/drawing/2010/main" val="0"/>
              </a:ext>
            </a:extLst>
          </a:blip>
          <a:srcRect l="59126" t="40654" r="18730" b="24113"/>
          <a:stretch>
            <a:fillRect/>
          </a:stretch>
        </p:blipFill>
        <p:spPr bwMode="auto">
          <a:xfrm>
            <a:off x="3376613" y="2376488"/>
            <a:ext cx="1068387"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Δεξιό βέλος 3"/>
          <p:cNvSpPr/>
          <p:nvPr/>
        </p:nvSpPr>
        <p:spPr>
          <a:xfrm>
            <a:off x="6626225" y="4905375"/>
            <a:ext cx="1260475" cy="720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συνέχεια</a:t>
            </a:r>
          </a:p>
        </p:txBody>
      </p:sp>
      <p:sp>
        <p:nvSpPr>
          <p:cNvPr id="25603" name="TextBox 4"/>
          <p:cNvSpPr txBox="1">
            <a:spLocks noChangeArrowheads="1"/>
          </p:cNvSpPr>
          <p:nvPr/>
        </p:nvSpPr>
        <p:spPr bwMode="auto">
          <a:xfrm>
            <a:off x="284163" y="1484313"/>
            <a:ext cx="3711575"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lnSpc>
                <a:spcPct val="150000"/>
              </a:lnSpc>
              <a:spcBef>
                <a:spcPct val="0"/>
              </a:spcBef>
              <a:buClrTx/>
              <a:buFontTx/>
              <a:buNone/>
            </a:pPr>
            <a:r>
              <a:rPr lang="el-GR" altLang="el-GR" sz="1800">
                <a:solidFill>
                  <a:srgbClr val="002060"/>
                </a:solidFill>
              </a:rPr>
              <a:t>Ο Παρθενώνας ήταν φτιαγμένος από 16.500  μαρμάρινα κομμάτια τέλεια προσαρμοσμένα μεταξύ τους. </a:t>
            </a:r>
          </a:p>
          <a:p>
            <a:pPr eaLnBrk="1" hangingPunct="1">
              <a:lnSpc>
                <a:spcPct val="150000"/>
              </a:lnSpc>
              <a:spcBef>
                <a:spcPct val="0"/>
              </a:spcBef>
              <a:buClrTx/>
              <a:buFontTx/>
              <a:buNone/>
            </a:pPr>
            <a:r>
              <a:rPr lang="el-GR" altLang="el-GR" sz="1800">
                <a:solidFill>
                  <a:srgbClr val="002060"/>
                </a:solidFill>
              </a:rPr>
              <a:t>Το μεγάλο τους βάρος και η τέλεια επαφή του ενός με το άλλο βοηθούσαν στο να είναι απόλυτα γερός ο ναός.</a:t>
            </a:r>
          </a:p>
          <a:p>
            <a:pPr eaLnBrk="1" hangingPunct="1">
              <a:lnSpc>
                <a:spcPct val="150000"/>
              </a:lnSpc>
              <a:spcBef>
                <a:spcPct val="0"/>
              </a:spcBef>
              <a:buClrTx/>
              <a:buFontTx/>
              <a:buNone/>
            </a:pPr>
            <a:r>
              <a:rPr lang="el-GR" altLang="el-GR" sz="1800">
                <a:solidFill>
                  <a:srgbClr val="002060"/>
                </a:solidFill>
              </a:rPr>
              <a:t>Ανάμεσα από τους λίθους δεν περνούσε ούτε αέρας!</a:t>
            </a:r>
          </a:p>
          <a:p>
            <a:pPr eaLnBrk="1" hangingPunct="1">
              <a:spcBef>
                <a:spcPct val="0"/>
              </a:spcBef>
              <a:buClrTx/>
              <a:buFontTx/>
              <a:buNone/>
            </a:pPr>
            <a:endParaRPr lang="el-GR" altLang="el-GR" sz="1800"/>
          </a:p>
        </p:txBody>
      </p:sp>
      <p:pic>
        <p:nvPicPr>
          <p:cNvPr id="21509" name="Picture 5" descr="C:\Users\user\Desktop\ΑΡΧΕΙΑ\ΑΡΧΕΙΟ ΕΚΠ.ΠΡΟΓΡ-ΦΩΤΟΓΡΑΦΙΕΣ\EKDOSEIS\MS\ANASTHLOSH\ΕΦ-ΑΝΑΣΤΗΛΩΣΗ\ΣΥΝΟΛΟ 19.5.10\ΠΑΡΘΕΝΩΝ\P2colorcornel.tif"/>
          <p:cNvPicPr>
            <a:picLocks noChangeAspect="1" noChangeArrowheads="1"/>
          </p:cNvPicPr>
          <p:nvPr/>
        </p:nvPicPr>
        <p:blipFill>
          <a:blip r:embed="rId2" cstate="print">
            <a:extLst>
              <a:ext uri="{28A0092B-C50C-407E-A947-70E740481C1C}">
                <a14:useLocalDpi xmlns:a14="http://schemas.microsoft.com/office/drawing/2010/main" val="0"/>
              </a:ext>
            </a:extLst>
          </a:blip>
          <a:srcRect l="2248" r="8559"/>
          <a:stretch>
            <a:fillRect/>
          </a:stretch>
        </p:blipFill>
        <p:spPr bwMode="auto">
          <a:xfrm>
            <a:off x="4004453" y="733194"/>
            <a:ext cx="3450878" cy="24797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5605" name="Εικόνα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Στρογγυλεμένο ορθογώνιο 8"/>
          <p:cNvSpPr/>
          <p:nvPr/>
        </p:nvSpPr>
        <p:spPr>
          <a:xfrm>
            <a:off x="539750" y="739775"/>
            <a:ext cx="1822450" cy="687388"/>
          </a:xfrm>
          <a:prstGeom prst="roundRect">
            <a:avLst/>
          </a:prstGeom>
          <a:solidFill>
            <a:srgbClr val="FFC000"/>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1506" name="Θέση περιεχομένου 2"/>
          <p:cNvSpPr>
            <a:spLocks noGrp="1"/>
          </p:cNvSpPr>
          <p:nvPr>
            <p:ph idx="1"/>
          </p:nvPr>
        </p:nvSpPr>
        <p:spPr>
          <a:xfrm>
            <a:off x="828675" y="881063"/>
            <a:ext cx="1511300" cy="531812"/>
          </a:xfrm>
        </p:spPr>
        <p:txBody>
          <a:bodyPr/>
          <a:lstStyle/>
          <a:p>
            <a:pPr marL="114300" indent="0" eaLnBrk="1" hangingPunct="1">
              <a:buFont typeface="Arial" charset="0"/>
              <a:buNone/>
              <a:defRPr/>
            </a:pPr>
            <a:r>
              <a:rPr lang="el-GR" altLang="el-GR" b="1" dirty="0" smtClean="0">
                <a:solidFill>
                  <a:srgbClr val="002060"/>
                </a:solidFill>
              </a:rPr>
              <a:t>Σωστά!</a:t>
            </a:r>
          </a:p>
          <a:p>
            <a:pPr eaLnBrk="1" hangingPunct="1">
              <a:defRPr/>
            </a:pPr>
            <a:endParaRPr lang="el-GR" altLang="el-GR" dirty="0" smtClean="0"/>
          </a:p>
          <a:p>
            <a:pPr eaLnBrk="1" hangingPunct="1">
              <a:defRPr/>
            </a:pPr>
            <a:endParaRPr lang="el-GR" altLang="el-GR" dirty="0" smtClean="0"/>
          </a:p>
          <a:p>
            <a:pPr eaLnBrk="1" hangingPunct="1">
              <a:defRPr/>
            </a:pPr>
            <a:endParaRPr lang="el-GR" altLang="el-GR" dirty="0" smtClean="0"/>
          </a:p>
        </p:txBody>
      </p:sp>
      <p:pic>
        <p:nvPicPr>
          <p:cNvPr id="10" name="Picture 10" descr="C:\Users\user\Desktop\001.jpg"/>
          <p:cNvPicPr>
            <a:picLocks noChangeAspect="1" noChangeArrowheads="1"/>
          </p:cNvPicPr>
          <p:nvPr/>
        </p:nvPicPr>
        <p:blipFill rotWithShape="1">
          <a:blip r:embed="rId4">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pic>
        <p:nvPicPr>
          <p:cNvPr id="25609" name="Εικόνα 1"/>
          <p:cNvPicPr>
            <a:picLocks noChangeAspect="1"/>
          </p:cNvPicPr>
          <p:nvPr/>
        </p:nvPicPr>
        <p:blipFill>
          <a:blip r:embed="rId5">
            <a:extLst>
              <a:ext uri="{28A0092B-C50C-407E-A947-70E740481C1C}">
                <a14:useLocalDpi xmlns:a14="http://schemas.microsoft.com/office/drawing/2010/main" val="0"/>
              </a:ext>
            </a:extLst>
          </a:blip>
          <a:srcRect r="28467"/>
          <a:stretch>
            <a:fillRect/>
          </a:stretch>
        </p:blipFill>
        <p:spPr bwMode="auto">
          <a:xfrm rot="1045633">
            <a:off x="3030538" y="4803775"/>
            <a:ext cx="1139825"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Ορθογώνιο 1"/>
          <p:cNvSpPr>
            <a:spLocks noChangeArrowheads="1"/>
          </p:cNvSpPr>
          <p:nvPr/>
        </p:nvSpPr>
        <p:spPr bwMode="auto">
          <a:xfrm>
            <a:off x="3629025" y="5280025"/>
            <a:ext cx="311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b="1"/>
              <a:t>Χ</a:t>
            </a:r>
          </a:p>
        </p:txBody>
      </p:sp>
      <p:pic>
        <p:nvPicPr>
          <p:cNvPr id="22539" name="Picture 11" descr="C:\Users\user\Desktop\ΑΡΧΕΙΑ\ΣΩΚΡΑΤΗΣ\12_05_10\3603905F.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43600" y="3405586"/>
            <a:ext cx="1729780" cy="26403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Υπότιτλος 2"/>
          <p:cNvSpPr>
            <a:spLocks noGrp="1"/>
          </p:cNvSpPr>
          <p:nvPr>
            <p:ph type="subTitle" idx="1"/>
          </p:nvPr>
        </p:nvSpPr>
        <p:spPr>
          <a:xfrm>
            <a:off x="539750" y="1031875"/>
            <a:ext cx="3032125" cy="1244600"/>
          </a:xfrm>
        </p:spPr>
        <p:txBody>
          <a:bodyPr/>
          <a:lstStyle/>
          <a:p>
            <a:pPr algn="ctr" eaLnBrk="1" hangingPunct="1">
              <a:defRPr/>
            </a:pPr>
            <a:r>
              <a:rPr lang="el-GR" altLang="el-GR" b="1" dirty="0" smtClean="0">
                <a:solidFill>
                  <a:schemeClr val="accent1">
                    <a:lumMod val="75000"/>
                  </a:schemeClr>
                </a:solidFill>
              </a:rPr>
              <a:t>Ποι</a:t>
            </a:r>
            <a:r>
              <a:rPr lang="el-GR" altLang="el-GR" b="1" dirty="0">
                <a:solidFill>
                  <a:schemeClr val="accent1">
                    <a:lumMod val="75000"/>
                  </a:schemeClr>
                </a:solidFill>
              </a:rPr>
              <a:t>ο</a:t>
            </a:r>
            <a:r>
              <a:rPr lang="el-GR" altLang="el-GR" b="1" dirty="0" smtClean="0">
                <a:solidFill>
                  <a:schemeClr val="accent1">
                    <a:lumMod val="75000"/>
                  </a:schemeClr>
                </a:solidFill>
              </a:rPr>
              <a:t> είναι το βάρος ενός δωρικού κιονόκρανου του Παρθενώνα;</a:t>
            </a:r>
            <a:r>
              <a:rPr lang="el-GR" altLang="el-GR" dirty="0" smtClean="0">
                <a:solidFill>
                  <a:schemeClr val="accent1">
                    <a:lumMod val="75000"/>
                  </a:schemeClr>
                </a:solidFill>
              </a:rPr>
              <a:t> </a:t>
            </a:r>
          </a:p>
        </p:txBody>
      </p:sp>
      <p:sp>
        <p:nvSpPr>
          <p:cNvPr id="5" name="Στρογγυλεμένο ορθογώνιο 4">
            <a:hlinkClick r:id="rId2" action="ppaction://hlinksldjump"/>
          </p:cNvPr>
          <p:cNvSpPr/>
          <p:nvPr/>
        </p:nvSpPr>
        <p:spPr>
          <a:xfrm>
            <a:off x="603250" y="3214688"/>
            <a:ext cx="2374900"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6" name="TextBox 5">
            <a:hlinkClick r:id="rId2" action="ppaction://hlinksldjump"/>
          </p:cNvPr>
          <p:cNvSpPr txBox="1"/>
          <p:nvPr/>
        </p:nvSpPr>
        <p:spPr>
          <a:xfrm>
            <a:off x="1116013" y="3275013"/>
            <a:ext cx="1152525" cy="369887"/>
          </a:xfrm>
          <a:prstGeom prst="rect">
            <a:avLst/>
          </a:prstGeom>
          <a:noFill/>
        </p:spPr>
        <p:txBody>
          <a:bodyPr>
            <a:spAutoFit/>
          </a:bodyPr>
          <a:lstStyle/>
          <a:p>
            <a:pPr algn="ctr" fontAlgn="auto">
              <a:spcBef>
                <a:spcPts val="0"/>
              </a:spcBef>
              <a:spcAft>
                <a:spcPts val="0"/>
              </a:spcAft>
              <a:defRPr/>
            </a:pPr>
            <a:r>
              <a:rPr lang="el-GR" dirty="0">
                <a:solidFill>
                  <a:srgbClr val="002060"/>
                </a:solidFill>
                <a:latin typeface="+mn-lt"/>
                <a:cs typeface="+mn-cs"/>
              </a:rPr>
              <a:t>7,5 τόνοι</a:t>
            </a:r>
          </a:p>
        </p:txBody>
      </p:sp>
      <p:sp>
        <p:nvSpPr>
          <p:cNvPr id="7" name="Στρογγυλεμένο ορθογώνιο 6">
            <a:hlinkClick r:id="rId3" action="ppaction://hlinksldjump"/>
          </p:cNvPr>
          <p:cNvSpPr/>
          <p:nvPr/>
        </p:nvSpPr>
        <p:spPr>
          <a:xfrm>
            <a:off x="601663" y="4006850"/>
            <a:ext cx="2376487"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5 τόνοι</a:t>
            </a:r>
          </a:p>
        </p:txBody>
      </p:sp>
      <p:sp>
        <p:nvSpPr>
          <p:cNvPr id="8" name="Στρογγυλεμένο ορθογώνιο 7">
            <a:hlinkClick r:id="rId3" action="ppaction://hlinksldjump"/>
          </p:cNvPr>
          <p:cNvSpPr/>
          <p:nvPr/>
        </p:nvSpPr>
        <p:spPr>
          <a:xfrm>
            <a:off x="603250" y="4725988"/>
            <a:ext cx="2374900"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2 τόνοι</a:t>
            </a:r>
          </a:p>
        </p:txBody>
      </p:sp>
      <p:pic>
        <p:nvPicPr>
          <p:cNvPr id="22535" name="Εικόνα 9" descr="C:\Users\user\Desktop\ΑΡΧΕΙΑ\ΣΩΚΡΑΤΗΣ\F 00 CD\F 00 CD JPG Photos\ΠΑΡΘΕΝΩΝΑΣ\PARTHENON 2009\DSCF0537.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1843" y="2441476"/>
            <a:ext cx="4732338" cy="3136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6632" name="Picture 11" descr="C:\Users\user\Downloads\glafka_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30933">
            <a:off x="4491038" y="515938"/>
            <a:ext cx="2151062"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Εικόνα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Ελλειψοειδής επεξήγηση 11"/>
          <p:cNvSpPr/>
          <p:nvPr/>
        </p:nvSpPr>
        <p:spPr>
          <a:xfrm>
            <a:off x="323850" y="625475"/>
            <a:ext cx="3392488" cy="1651000"/>
          </a:xfrm>
          <a:prstGeom prst="wedgeEllipseCallout">
            <a:avLst>
              <a:gd name="adj1" fmla="val 74497"/>
              <a:gd name="adj2" fmla="val -9048"/>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ln w="76200">
                <a:solidFill>
                  <a:schemeClr val="tx1"/>
                </a:solidFill>
              </a:ln>
            </a:endParaRPr>
          </a:p>
        </p:txBody>
      </p:sp>
      <p:sp>
        <p:nvSpPr>
          <p:cNvPr id="26635" name="TextBox 12"/>
          <p:cNvSpPr txBox="1">
            <a:spLocks noChangeArrowheads="1"/>
          </p:cNvSpPr>
          <p:nvPr/>
        </p:nvSpPr>
        <p:spPr bwMode="auto">
          <a:xfrm rot="1867449">
            <a:off x="5895975" y="334963"/>
            <a:ext cx="695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2400">
                <a:solidFill>
                  <a:srgbClr val="FFFF00"/>
                </a:solidFill>
              </a:rPr>
              <a:t>?</a:t>
            </a:r>
          </a:p>
        </p:txBody>
      </p:sp>
      <p:sp>
        <p:nvSpPr>
          <p:cNvPr id="14" name="TextBox 13"/>
          <p:cNvSpPr txBox="1"/>
          <p:nvPr/>
        </p:nvSpPr>
        <p:spPr>
          <a:xfrm>
            <a:off x="5095875" y="-6350"/>
            <a:ext cx="417513" cy="706438"/>
          </a:xfrm>
          <a:prstGeom prst="rect">
            <a:avLst/>
          </a:prstGeom>
          <a:noFill/>
        </p:spPr>
        <p:txBody>
          <a:bodyPr>
            <a:spAutoFit/>
          </a:bodyPr>
          <a:lstStyle/>
          <a:p>
            <a:pPr>
              <a:defRPr/>
            </a:pPr>
            <a:r>
              <a:rPr lang="el-GR" sz="4000" b="1" dirty="0">
                <a:solidFill>
                  <a:schemeClr val="accent4">
                    <a:lumMod val="20000"/>
                    <a:lumOff val="80000"/>
                  </a:schemeClr>
                </a:solidFill>
              </a:rPr>
              <a:t>?</a:t>
            </a:r>
          </a:p>
        </p:txBody>
      </p:sp>
      <p:sp>
        <p:nvSpPr>
          <p:cNvPr id="15" name="TextBox 14"/>
          <p:cNvSpPr txBox="1"/>
          <p:nvPr/>
        </p:nvSpPr>
        <p:spPr>
          <a:xfrm rot="19254214">
            <a:off x="4478338" y="463550"/>
            <a:ext cx="523875" cy="369888"/>
          </a:xfrm>
          <a:prstGeom prst="rect">
            <a:avLst/>
          </a:prstGeom>
          <a:noFill/>
        </p:spPr>
        <p:txBody>
          <a:bodyPr>
            <a:spAutoFit/>
          </a:bodyPr>
          <a:lstStyle/>
          <a:p>
            <a:pPr>
              <a:defRPr/>
            </a:pPr>
            <a:r>
              <a:rPr lang="el-GR" dirty="0">
                <a:solidFill>
                  <a:schemeClr val="accent1">
                    <a:lumMod val="75000"/>
                  </a:schemeClr>
                </a:solidFill>
              </a:rPr>
              <a:t>?</a:t>
            </a:r>
          </a:p>
        </p:txBody>
      </p:sp>
      <p:sp>
        <p:nvSpPr>
          <p:cNvPr id="26638" name="TextBox 15"/>
          <p:cNvSpPr txBox="1">
            <a:spLocks noChangeArrowheads="1"/>
          </p:cNvSpPr>
          <p:nvPr/>
        </p:nvSpPr>
        <p:spPr bwMode="auto">
          <a:xfrm rot="2853124">
            <a:off x="6168231" y="613569"/>
            <a:ext cx="339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solidFill>
                  <a:srgbClr val="FF0000"/>
                </a:solidFill>
              </a:rPr>
              <a:t>?</a:t>
            </a:r>
          </a:p>
        </p:txBody>
      </p:sp>
      <p:sp>
        <p:nvSpPr>
          <p:cNvPr id="26639" name="TextBox 16"/>
          <p:cNvSpPr txBox="1">
            <a:spLocks noChangeArrowheads="1"/>
          </p:cNvSpPr>
          <p:nvPr/>
        </p:nvSpPr>
        <p:spPr bwMode="auto">
          <a:xfrm rot="2125068">
            <a:off x="5578475" y="187325"/>
            <a:ext cx="360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a:t>
            </a:r>
          </a:p>
        </p:txBody>
      </p:sp>
      <p:sp>
        <p:nvSpPr>
          <p:cNvPr id="26640" name="TextBox 17"/>
          <p:cNvSpPr txBox="1">
            <a:spLocks noChangeArrowheads="1"/>
          </p:cNvSpPr>
          <p:nvPr/>
        </p:nvSpPr>
        <p:spPr bwMode="auto">
          <a:xfrm rot="-2345786">
            <a:off x="4618038" y="74613"/>
            <a:ext cx="3587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3200">
                <a:solidFill>
                  <a:srgbClr val="496C32"/>
                </a:solidFill>
              </a:rPr>
              <a:t>?</a:t>
            </a:r>
          </a:p>
        </p:txBody>
      </p:sp>
      <p:pic>
        <p:nvPicPr>
          <p:cNvPr id="18" name="Picture 10" descr="C:\Users\user\Desktop\001.jpg"/>
          <p:cNvPicPr>
            <a:picLocks noChangeAspect="1" noChangeArrowheads="1"/>
          </p:cNvPicPr>
          <p:nvPr/>
        </p:nvPicPr>
        <p:blipFill rotWithShape="1">
          <a:blip r:embed="rId7">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Θέση περιεχομένου 2"/>
          <p:cNvSpPr>
            <a:spLocks noGrp="1"/>
          </p:cNvSpPr>
          <p:nvPr>
            <p:ph idx="1"/>
          </p:nvPr>
        </p:nvSpPr>
        <p:spPr/>
        <p:txBody>
          <a:bodyPr/>
          <a:lstStyle/>
          <a:p>
            <a:pPr eaLnBrk="1" hangingPunct="1"/>
            <a:r>
              <a:rPr lang="el-GR" altLang="el-GR" b="1" smtClean="0">
                <a:solidFill>
                  <a:srgbClr val="002060"/>
                </a:solidFill>
              </a:rPr>
              <a:t>Προσπάθησε ξανά!</a:t>
            </a:r>
          </a:p>
          <a:p>
            <a:pPr eaLnBrk="1" hangingPunct="1"/>
            <a:endParaRPr lang="el-GR" altLang="el-GR" smtClean="0"/>
          </a:p>
          <a:p>
            <a:pPr eaLnBrk="1" hangingPunct="1"/>
            <a:endParaRPr lang="el-GR" altLang="el-GR" smtClean="0"/>
          </a:p>
          <a:p>
            <a:pPr eaLnBrk="1" hangingPunct="1"/>
            <a:endParaRPr lang="el-GR" altLang="el-GR" smtClean="0"/>
          </a:p>
        </p:txBody>
      </p:sp>
      <p:sp>
        <p:nvSpPr>
          <p:cNvPr id="5" name="Αριστερό βέλος 4">
            <a:hlinkClick r:id="" action="ppaction://hlinkshowjump?jump=previousslide"/>
          </p:cNvPr>
          <p:cNvSpPr/>
          <p:nvPr/>
        </p:nvSpPr>
        <p:spPr>
          <a:xfrm>
            <a:off x="1187450" y="4221163"/>
            <a:ext cx="1512888" cy="7207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επιστροφή</a:t>
            </a:r>
          </a:p>
        </p:txBody>
      </p:sp>
      <p:pic>
        <p:nvPicPr>
          <p:cNvPr id="27652"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C:\Users\user\Desktop\001.jpg"/>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11" descr="C:\Users\user\Downloads\glafka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87578">
            <a:off x="3529013" y="2278063"/>
            <a:ext cx="3192462"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Εικόνα 1"/>
          <p:cNvPicPr>
            <a:picLocks noChangeAspect="1"/>
          </p:cNvPicPr>
          <p:nvPr/>
        </p:nvPicPr>
        <p:blipFill>
          <a:blip r:embed="rId5">
            <a:extLst>
              <a:ext uri="{28A0092B-C50C-407E-A947-70E740481C1C}">
                <a14:useLocalDpi xmlns:a14="http://schemas.microsoft.com/office/drawing/2010/main" val="0"/>
              </a:ext>
            </a:extLst>
          </a:blip>
          <a:srcRect l="59126" t="40654" r="18730" b="24113"/>
          <a:stretch>
            <a:fillRect/>
          </a:stretch>
        </p:blipFill>
        <p:spPr bwMode="auto">
          <a:xfrm>
            <a:off x="3376613" y="2376488"/>
            <a:ext cx="1068387"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Δεξιό βέλος 3">
            <a:hlinkClick r:id="" action="ppaction://hlinkshowjump?jump=nextslide"/>
          </p:cNvPr>
          <p:cNvSpPr/>
          <p:nvPr/>
        </p:nvSpPr>
        <p:spPr>
          <a:xfrm>
            <a:off x="6659563" y="4470400"/>
            <a:ext cx="1260475" cy="720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συνέχεια</a:t>
            </a:r>
          </a:p>
        </p:txBody>
      </p:sp>
      <p:sp>
        <p:nvSpPr>
          <p:cNvPr id="28675" name="TextBox 4"/>
          <p:cNvSpPr txBox="1">
            <a:spLocks noChangeArrowheads="1"/>
          </p:cNvSpPr>
          <p:nvPr/>
        </p:nvSpPr>
        <p:spPr bwMode="auto">
          <a:xfrm>
            <a:off x="3159125" y="1165225"/>
            <a:ext cx="45085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algn="ctr" eaLnBrk="1" hangingPunct="1">
              <a:lnSpc>
                <a:spcPct val="150000"/>
              </a:lnSpc>
              <a:spcBef>
                <a:spcPct val="0"/>
              </a:spcBef>
              <a:buClrTx/>
              <a:buFontTx/>
              <a:buNone/>
            </a:pPr>
            <a:r>
              <a:rPr lang="el-GR" altLang="el-GR" sz="1800">
                <a:solidFill>
                  <a:srgbClr val="002060"/>
                </a:solidFill>
              </a:rPr>
              <a:t>Το κιονόκρανο ενός δωρικού κίονα του Παρθενώνα ζυγίζει περίπου 7,5 τόνους,  όσο δηλαδή ένα φορτηγό μεσαίου μεγέθους! </a:t>
            </a:r>
          </a:p>
          <a:p>
            <a:pPr eaLnBrk="1" hangingPunct="1">
              <a:spcBef>
                <a:spcPct val="0"/>
              </a:spcBef>
              <a:buClrTx/>
              <a:buFontTx/>
              <a:buNone/>
            </a:pPr>
            <a:endParaRPr lang="el-GR" altLang="el-GR" sz="1800"/>
          </a:p>
        </p:txBody>
      </p:sp>
      <p:sp>
        <p:nvSpPr>
          <p:cNvPr id="7" name="Στρογγυλεμένο ορθογώνιο 6"/>
          <p:cNvSpPr/>
          <p:nvPr/>
        </p:nvSpPr>
        <p:spPr>
          <a:xfrm>
            <a:off x="1042988" y="1628775"/>
            <a:ext cx="1822450" cy="685800"/>
          </a:xfrm>
          <a:prstGeom prst="roundRect">
            <a:avLst/>
          </a:prstGeom>
          <a:solidFill>
            <a:srgbClr val="FFC000"/>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4578" name="Θέση περιεχομένου 2"/>
          <p:cNvSpPr>
            <a:spLocks noGrp="1"/>
          </p:cNvSpPr>
          <p:nvPr>
            <p:ph idx="1"/>
          </p:nvPr>
        </p:nvSpPr>
        <p:spPr>
          <a:xfrm>
            <a:off x="1225550" y="1773238"/>
            <a:ext cx="1458913" cy="287337"/>
          </a:xfrm>
        </p:spPr>
        <p:txBody>
          <a:bodyPr/>
          <a:lstStyle/>
          <a:p>
            <a:pPr marL="114300" indent="0" eaLnBrk="1" hangingPunct="1">
              <a:buFont typeface="Arial" charset="0"/>
              <a:buNone/>
              <a:defRPr/>
            </a:pPr>
            <a:r>
              <a:rPr lang="el-GR" altLang="el-GR" b="1" dirty="0" smtClean="0">
                <a:solidFill>
                  <a:srgbClr val="002060"/>
                </a:solidFill>
              </a:rPr>
              <a:t>Σωστά!</a:t>
            </a:r>
          </a:p>
          <a:p>
            <a:pPr eaLnBrk="1" hangingPunct="1">
              <a:defRPr/>
            </a:pPr>
            <a:endParaRPr lang="el-GR" altLang="el-GR" dirty="0" smtClean="0"/>
          </a:p>
          <a:p>
            <a:pPr eaLnBrk="1" hangingPunct="1">
              <a:defRPr/>
            </a:pPr>
            <a:endParaRPr lang="el-GR" altLang="el-GR" dirty="0" smtClean="0"/>
          </a:p>
          <a:p>
            <a:pPr eaLnBrk="1" hangingPunct="1">
              <a:defRPr/>
            </a:pPr>
            <a:endParaRPr lang="el-GR" altLang="el-GR" dirty="0" smtClean="0"/>
          </a:p>
        </p:txBody>
      </p:sp>
      <p:pic>
        <p:nvPicPr>
          <p:cNvPr id="28678"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C:\Users\user\Desktop\001.jpg"/>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Γωνιακή σύνδεση 13"/>
          <p:cNvCxnSpPr/>
          <p:nvPr/>
        </p:nvCxnSpPr>
        <p:spPr>
          <a:xfrm rot="5400000">
            <a:off x="3853656" y="4563270"/>
            <a:ext cx="714375" cy="576262"/>
          </a:xfrm>
          <a:prstGeom prst="bentConnector3">
            <a:avLst>
              <a:gd name="adj1" fmla="val 50000"/>
            </a:avLst>
          </a:prstGeom>
          <a:ln w="76200"/>
        </p:spPr>
        <p:style>
          <a:lnRef idx="1">
            <a:schemeClr val="accent1"/>
          </a:lnRef>
          <a:fillRef idx="0">
            <a:schemeClr val="accent1"/>
          </a:fillRef>
          <a:effectRef idx="0">
            <a:schemeClr val="accent1"/>
          </a:effectRef>
          <a:fontRef idx="minor">
            <a:schemeClr val="tx1"/>
          </a:fontRef>
        </p:style>
      </p:cxnSp>
      <p:cxnSp>
        <p:nvCxnSpPr>
          <p:cNvPr id="22" name="Γωνιακή σύνδεση 21"/>
          <p:cNvCxnSpPr/>
          <p:nvPr/>
        </p:nvCxnSpPr>
        <p:spPr>
          <a:xfrm rot="16200000" flipH="1">
            <a:off x="4516438" y="4573588"/>
            <a:ext cx="715962" cy="576262"/>
          </a:xfrm>
          <a:prstGeom prst="bentConnector3">
            <a:avLst>
              <a:gd name="adj1" fmla="val 50000"/>
            </a:avLst>
          </a:prstGeom>
          <a:ln w="76200"/>
        </p:spPr>
        <p:style>
          <a:lnRef idx="1">
            <a:schemeClr val="accent1"/>
          </a:lnRef>
          <a:fillRef idx="0">
            <a:schemeClr val="accent1"/>
          </a:fillRef>
          <a:effectRef idx="0">
            <a:schemeClr val="accent1"/>
          </a:effectRef>
          <a:fontRef idx="minor">
            <a:schemeClr val="tx1"/>
          </a:fontRef>
        </p:style>
      </p:cxnSp>
      <p:sp>
        <p:nvSpPr>
          <p:cNvPr id="19" name="Έλλειψη 18"/>
          <p:cNvSpPr/>
          <p:nvPr/>
        </p:nvSpPr>
        <p:spPr>
          <a:xfrm>
            <a:off x="3716338" y="5075238"/>
            <a:ext cx="412750" cy="144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5" name="Έλλειψη 24"/>
          <p:cNvSpPr/>
          <p:nvPr/>
        </p:nvSpPr>
        <p:spPr>
          <a:xfrm>
            <a:off x="4956175" y="5119688"/>
            <a:ext cx="412750"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0" name="Διάγραμμα ροής: Παραπομπή σε άλλη σελίδα 19"/>
          <p:cNvSpPr/>
          <p:nvPr/>
        </p:nvSpPr>
        <p:spPr>
          <a:xfrm>
            <a:off x="2303463" y="4197350"/>
            <a:ext cx="766762" cy="239713"/>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7" name="Διάγραμμα ροής: Παραπομπή σε άλλη σελίδα 26"/>
          <p:cNvSpPr/>
          <p:nvPr/>
        </p:nvSpPr>
        <p:spPr>
          <a:xfrm>
            <a:off x="5722938" y="4197350"/>
            <a:ext cx="766762" cy="239713"/>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1" name="Διάγραμμα ροής: Διεργασία 20"/>
          <p:cNvSpPr/>
          <p:nvPr/>
        </p:nvSpPr>
        <p:spPr>
          <a:xfrm>
            <a:off x="2609850" y="4437063"/>
            <a:ext cx="3576638" cy="6667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28687" name="Picture 10" descr="C:\Users\user\Desktop\ΑΡΧΕΙΑ\ΨΗΦΙΑΚΑ ΥΣΜΑ\ΜΑΘΕ-ΠΑΙΞΕ-ΔΗΜΙΟΥΡΓΗΣΕ\kiones_kionokrana\σχέδια\doriko kionokrano.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4825" y="3716338"/>
            <a:ext cx="99853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Picture 12" descr="Σύμβολο της μεταφοράς, σκιαγραφία του φορτηγού, φορτηγό Σχέδιο για τη  μεταφορά εμπορικών σημάτων Διανυσματική απεικόνιση - εικονογραφία από  automatism: 78256458"/>
          <p:cNvPicPr>
            <a:picLocks noChangeAspect="1" noChangeArrowheads="1"/>
          </p:cNvPicPr>
          <p:nvPr/>
        </p:nvPicPr>
        <p:blipFill>
          <a:blip r:embed="rId5">
            <a:extLst>
              <a:ext uri="{28A0092B-C50C-407E-A947-70E740481C1C}">
                <a14:useLocalDpi xmlns:a14="http://schemas.microsoft.com/office/drawing/2010/main" val="0"/>
              </a:ext>
            </a:extLst>
          </a:blip>
          <a:srcRect t="26004" r="8859" b="31133"/>
          <a:stretch>
            <a:fillRect/>
          </a:stretch>
        </p:blipFill>
        <p:spPr bwMode="auto">
          <a:xfrm>
            <a:off x="39688" y="2921000"/>
            <a:ext cx="456565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Υπότιτλος 2"/>
          <p:cNvSpPr>
            <a:spLocks noGrp="1"/>
          </p:cNvSpPr>
          <p:nvPr>
            <p:ph type="subTitle" idx="1"/>
          </p:nvPr>
        </p:nvSpPr>
        <p:spPr>
          <a:xfrm>
            <a:off x="466725" y="966788"/>
            <a:ext cx="3097213" cy="1309687"/>
          </a:xfrm>
        </p:spPr>
        <p:txBody>
          <a:bodyPr/>
          <a:lstStyle/>
          <a:p>
            <a:pPr eaLnBrk="1" hangingPunct="1">
              <a:defRPr/>
            </a:pPr>
            <a:r>
              <a:rPr lang="el-GR" altLang="el-GR" b="1" dirty="0" smtClean="0">
                <a:solidFill>
                  <a:schemeClr val="accent1">
                    <a:lumMod val="75000"/>
                  </a:schemeClr>
                </a:solidFill>
              </a:rPr>
              <a:t>Ο ναός της Αθηνάς Νίκης </a:t>
            </a:r>
          </a:p>
          <a:p>
            <a:pPr eaLnBrk="1" hangingPunct="1">
              <a:defRPr/>
            </a:pPr>
            <a:r>
              <a:rPr lang="el-GR" altLang="el-GR" b="1" dirty="0" smtClean="0">
                <a:solidFill>
                  <a:schemeClr val="accent1">
                    <a:lumMod val="75000"/>
                  </a:schemeClr>
                </a:solidFill>
              </a:rPr>
              <a:t>έχει αναστηλωθεί:</a:t>
            </a:r>
            <a:endParaRPr lang="el-GR" altLang="el-GR" dirty="0" smtClean="0">
              <a:solidFill>
                <a:schemeClr val="accent1">
                  <a:lumMod val="75000"/>
                </a:schemeClr>
              </a:solidFill>
            </a:endParaRPr>
          </a:p>
        </p:txBody>
      </p:sp>
      <p:sp>
        <p:nvSpPr>
          <p:cNvPr id="5" name="Στρογγυλεμένο ορθογώνιο 4">
            <a:hlinkClick r:id="" action="ppaction://hlinkshowjump?jump=nextslide"/>
          </p:cNvPr>
          <p:cNvSpPr/>
          <p:nvPr/>
        </p:nvSpPr>
        <p:spPr>
          <a:xfrm>
            <a:off x="266700" y="2905125"/>
            <a:ext cx="2374900"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6" name="TextBox 5"/>
          <p:cNvSpPr txBox="1"/>
          <p:nvPr/>
        </p:nvSpPr>
        <p:spPr>
          <a:xfrm>
            <a:off x="877888" y="2936875"/>
            <a:ext cx="1152525" cy="368300"/>
          </a:xfrm>
          <a:prstGeom prst="rect">
            <a:avLst/>
          </a:prstGeom>
          <a:noFill/>
        </p:spPr>
        <p:txBody>
          <a:bodyPr>
            <a:spAutoFit/>
          </a:bodyPr>
          <a:lstStyle/>
          <a:p>
            <a:pPr algn="ctr" fontAlgn="auto">
              <a:spcBef>
                <a:spcPts val="0"/>
              </a:spcBef>
              <a:spcAft>
                <a:spcPts val="0"/>
              </a:spcAft>
              <a:defRPr/>
            </a:pPr>
            <a:r>
              <a:rPr lang="el-GR" dirty="0">
                <a:solidFill>
                  <a:srgbClr val="002060"/>
                </a:solidFill>
                <a:latin typeface="+mn-lt"/>
                <a:cs typeface="+mn-cs"/>
              </a:rPr>
              <a:t>1 φορά</a:t>
            </a:r>
          </a:p>
        </p:txBody>
      </p:sp>
      <p:sp>
        <p:nvSpPr>
          <p:cNvPr id="7" name="Στρογγυλεμένο ορθογώνιο 6">
            <a:hlinkClick r:id="" action="ppaction://hlinkshowjump?jump=nextslide"/>
          </p:cNvPr>
          <p:cNvSpPr/>
          <p:nvPr/>
        </p:nvSpPr>
        <p:spPr>
          <a:xfrm>
            <a:off x="261938" y="3644900"/>
            <a:ext cx="2376487"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2 φορές</a:t>
            </a:r>
          </a:p>
        </p:txBody>
      </p:sp>
      <p:sp>
        <p:nvSpPr>
          <p:cNvPr id="8" name="Στρογγυλεμένο ορθογώνιο 7">
            <a:hlinkClick r:id="rId2" action="ppaction://hlinksldjump"/>
          </p:cNvPr>
          <p:cNvSpPr/>
          <p:nvPr/>
        </p:nvSpPr>
        <p:spPr>
          <a:xfrm>
            <a:off x="261938" y="4437063"/>
            <a:ext cx="2376487"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3 φορές</a:t>
            </a:r>
          </a:p>
        </p:txBody>
      </p:sp>
      <p:pic>
        <p:nvPicPr>
          <p:cNvPr id="25607" name="Εικόνα 10" descr="C:\Users\user\Desktop\ΑΡΧΕΙΑ\ΑΡΧΕΙΟ ΕΚΠ.ΠΡΟΓΡ-ΦΩΤΟΓΡΑΦΙΕΣ\EKDOSEIS\MS\ANASTHLOSH\ΕΦ-ΑΝΑΣΤΗΛΩΣΗ\ΣΥΝΟΛΟ 19.5.10\ΝΙΚΗ\ΙΩΑΝΝΙΔΟΥ 9.9.10\IMG_2662.jpg"/>
          <p:cNvPicPr>
            <a:picLocks noChangeAspect="1" noChangeArrowheads="1"/>
          </p:cNvPicPr>
          <p:nvPr/>
        </p:nvPicPr>
        <p:blipFill>
          <a:blip r:embed="rId3">
            <a:extLst>
              <a:ext uri="{28A0092B-C50C-407E-A947-70E740481C1C}">
                <a14:useLocalDpi xmlns:a14="http://schemas.microsoft.com/office/drawing/2010/main" val="0"/>
              </a:ext>
            </a:extLst>
          </a:blip>
          <a:srcRect l="11674" r="23195" b="37097"/>
          <a:stretch>
            <a:fillRect/>
          </a:stretch>
        </p:blipFill>
        <p:spPr bwMode="auto">
          <a:xfrm>
            <a:off x="2995613" y="1928936"/>
            <a:ext cx="5329237" cy="3432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9704" name="Picture 9" descr="C:\Users\user\Downloads\glafka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66036">
            <a:off x="4592638" y="290513"/>
            <a:ext cx="2135187"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Ελλειψοειδής επεξήγηση 9"/>
          <p:cNvSpPr/>
          <p:nvPr/>
        </p:nvSpPr>
        <p:spPr>
          <a:xfrm>
            <a:off x="261938" y="428625"/>
            <a:ext cx="3230562" cy="1704975"/>
          </a:xfrm>
          <a:prstGeom prst="wedgeEllipseCallout">
            <a:avLst>
              <a:gd name="adj1" fmla="val 62125"/>
              <a:gd name="adj2" fmla="val -13953"/>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ln w="76200">
                <a:solidFill>
                  <a:schemeClr val="tx1"/>
                </a:solidFill>
              </a:ln>
            </a:endParaRPr>
          </a:p>
        </p:txBody>
      </p:sp>
      <p:pic>
        <p:nvPicPr>
          <p:cNvPr id="29706" name="Εικόνα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TextBox 12"/>
          <p:cNvSpPr txBox="1">
            <a:spLocks noChangeArrowheads="1"/>
          </p:cNvSpPr>
          <p:nvPr/>
        </p:nvSpPr>
        <p:spPr bwMode="auto">
          <a:xfrm rot="1867449">
            <a:off x="5540375" y="376238"/>
            <a:ext cx="695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2400">
                <a:solidFill>
                  <a:srgbClr val="FFFF00"/>
                </a:solidFill>
              </a:rPr>
              <a:t>?</a:t>
            </a:r>
          </a:p>
        </p:txBody>
      </p:sp>
      <p:sp>
        <p:nvSpPr>
          <p:cNvPr id="14" name="TextBox 13"/>
          <p:cNvSpPr txBox="1"/>
          <p:nvPr/>
        </p:nvSpPr>
        <p:spPr>
          <a:xfrm>
            <a:off x="4740275" y="34925"/>
            <a:ext cx="417513" cy="708025"/>
          </a:xfrm>
          <a:prstGeom prst="rect">
            <a:avLst/>
          </a:prstGeom>
          <a:noFill/>
        </p:spPr>
        <p:txBody>
          <a:bodyPr>
            <a:spAutoFit/>
          </a:bodyPr>
          <a:lstStyle/>
          <a:p>
            <a:pPr>
              <a:defRPr/>
            </a:pPr>
            <a:r>
              <a:rPr lang="el-GR" sz="4000" b="1" dirty="0">
                <a:solidFill>
                  <a:schemeClr val="accent4">
                    <a:lumMod val="20000"/>
                    <a:lumOff val="80000"/>
                  </a:schemeClr>
                </a:solidFill>
              </a:rPr>
              <a:t>?</a:t>
            </a:r>
          </a:p>
        </p:txBody>
      </p:sp>
      <p:sp>
        <p:nvSpPr>
          <p:cNvPr id="15" name="TextBox 14"/>
          <p:cNvSpPr txBox="1"/>
          <p:nvPr/>
        </p:nvSpPr>
        <p:spPr>
          <a:xfrm rot="19254214">
            <a:off x="4124325" y="504825"/>
            <a:ext cx="523875" cy="369888"/>
          </a:xfrm>
          <a:prstGeom prst="rect">
            <a:avLst/>
          </a:prstGeom>
          <a:noFill/>
        </p:spPr>
        <p:txBody>
          <a:bodyPr>
            <a:spAutoFit/>
          </a:bodyPr>
          <a:lstStyle/>
          <a:p>
            <a:pPr>
              <a:defRPr/>
            </a:pPr>
            <a:r>
              <a:rPr lang="el-GR" dirty="0">
                <a:solidFill>
                  <a:schemeClr val="accent1">
                    <a:lumMod val="75000"/>
                  </a:schemeClr>
                </a:solidFill>
              </a:rPr>
              <a:t>?</a:t>
            </a:r>
          </a:p>
        </p:txBody>
      </p:sp>
      <p:sp>
        <p:nvSpPr>
          <p:cNvPr id="29710" name="TextBox 15"/>
          <p:cNvSpPr txBox="1">
            <a:spLocks noChangeArrowheads="1"/>
          </p:cNvSpPr>
          <p:nvPr/>
        </p:nvSpPr>
        <p:spPr bwMode="auto">
          <a:xfrm rot="2853124">
            <a:off x="5813425" y="655638"/>
            <a:ext cx="338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solidFill>
                  <a:srgbClr val="FF0000"/>
                </a:solidFill>
              </a:rPr>
              <a:t>?</a:t>
            </a:r>
          </a:p>
        </p:txBody>
      </p:sp>
      <p:sp>
        <p:nvSpPr>
          <p:cNvPr id="29711" name="TextBox 16"/>
          <p:cNvSpPr txBox="1">
            <a:spLocks noChangeArrowheads="1"/>
          </p:cNvSpPr>
          <p:nvPr/>
        </p:nvSpPr>
        <p:spPr bwMode="auto">
          <a:xfrm rot="2125068">
            <a:off x="5222875" y="228600"/>
            <a:ext cx="360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a:t>
            </a:r>
          </a:p>
        </p:txBody>
      </p:sp>
      <p:sp>
        <p:nvSpPr>
          <p:cNvPr id="29712" name="TextBox 17"/>
          <p:cNvSpPr txBox="1">
            <a:spLocks noChangeArrowheads="1"/>
          </p:cNvSpPr>
          <p:nvPr/>
        </p:nvSpPr>
        <p:spPr bwMode="auto">
          <a:xfrm rot="-2345786">
            <a:off x="4262438" y="117475"/>
            <a:ext cx="3603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3200">
                <a:solidFill>
                  <a:srgbClr val="496C32"/>
                </a:solidFill>
              </a:rPr>
              <a:t>?</a:t>
            </a:r>
          </a:p>
        </p:txBody>
      </p:sp>
      <p:pic>
        <p:nvPicPr>
          <p:cNvPr id="18" name="Picture 10" descr="C:\Users\user\Desktop\001.jpg"/>
          <p:cNvPicPr>
            <a:picLocks noChangeAspect="1" noChangeArrowheads="1"/>
          </p:cNvPicPr>
          <p:nvPr/>
        </p:nvPicPr>
        <p:blipFill rotWithShape="1">
          <a:blip r:embed="rId6">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περιεχομένου 2"/>
          <p:cNvSpPr>
            <a:spLocks noGrp="1"/>
          </p:cNvSpPr>
          <p:nvPr>
            <p:ph idx="1"/>
          </p:nvPr>
        </p:nvSpPr>
        <p:spPr/>
        <p:txBody>
          <a:bodyPr/>
          <a:lstStyle/>
          <a:p>
            <a:pPr eaLnBrk="1" hangingPunct="1"/>
            <a:r>
              <a:rPr lang="el-GR" altLang="el-GR" b="1" smtClean="0">
                <a:solidFill>
                  <a:srgbClr val="002060"/>
                </a:solidFill>
              </a:rPr>
              <a:t>Προσπάθησε ξανά!</a:t>
            </a:r>
          </a:p>
          <a:p>
            <a:pPr eaLnBrk="1" hangingPunct="1"/>
            <a:endParaRPr lang="el-GR" altLang="el-GR" smtClean="0"/>
          </a:p>
          <a:p>
            <a:pPr eaLnBrk="1" hangingPunct="1"/>
            <a:endParaRPr lang="el-GR" altLang="el-GR" smtClean="0"/>
          </a:p>
          <a:p>
            <a:pPr eaLnBrk="1" hangingPunct="1"/>
            <a:endParaRPr lang="el-GR" altLang="el-GR" smtClean="0"/>
          </a:p>
        </p:txBody>
      </p:sp>
      <p:sp>
        <p:nvSpPr>
          <p:cNvPr id="5" name="Αριστερό βέλος 4">
            <a:hlinkClick r:id="" action="ppaction://hlinkshowjump?jump=previousslide"/>
          </p:cNvPr>
          <p:cNvSpPr/>
          <p:nvPr/>
        </p:nvSpPr>
        <p:spPr>
          <a:xfrm>
            <a:off x="1187450" y="4221163"/>
            <a:ext cx="1512888" cy="7207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επιστροφή</a:t>
            </a:r>
          </a:p>
        </p:txBody>
      </p:sp>
      <p:pic>
        <p:nvPicPr>
          <p:cNvPr id="30724"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C:\Users\user\Desktop\001.jpg"/>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11" descr="C:\Users\user\Downloads\glafka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87578">
            <a:off x="3529013" y="2278063"/>
            <a:ext cx="3192462"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Εικόνα 1"/>
          <p:cNvPicPr>
            <a:picLocks noChangeAspect="1"/>
          </p:cNvPicPr>
          <p:nvPr/>
        </p:nvPicPr>
        <p:blipFill>
          <a:blip r:embed="rId5">
            <a:extLst>
              <a:ext uri="{28A0092B-C50C-407E-A947-70E740481C1C}">
                <a14:useLocalDpi xmlns:a14="http://schemas.microsoft.com/office/drawing/2010/main" val="0"/>
              </a:ext>
            </a:extLst>
          </a:blip>
          <a:srcRect l="59126" t="40654" r="18730" b="24113"/>
          <a:stretch>
            <a:fillRect/>
          </a:stretch>
        </p:blipFill>
        <p:spPr bwMode="auto">
          <a:xfrm>
            <a:off x="3376613" y="2376488"/>
            <a:ext cx="1068387"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395288" y="414338"/>
            <a:ext cx="5976937" cy="650875"/>
          </a:xfrm>
        </p:spPr>
        <p:txBody>
          <a:bodyPr/>
          <a:lstStyle/>
          <a:p>
            <a:pPr>
              <a:defRPr/>
            </a:pPr>
            <a:r>
              <a:rPr lang="el-GR" sz="2400" dirty="0">
                <a:solidFill>
                  <a:schemeClr val="accent1">
                    <a:lumMod val="75000"/>
                  </a:schemeClr>
                </a:solidFill>
                <a:latin typeface="Arial Black" panose="020B0A04020102020204" pitchFamily="34" charset="0"/>
              </a:rPr>
              <a:t>ΤΟ ΠΑΙΧΝΙΔΙ ΤΗΣ ΑΝΑΣΤΗΛΩΣΗΣ</a:t>
            </a:r>
            <a:endParaRPr lang="el-GR" dirty="0">
              <a:solidFill>
                <a:schemeClr val="accent1">
                  <a:lumMod val="75000"/>
                </a:schemeClr>
              </a:solidFill>
            </a:endParaRPr>
          </a:p>
        </p:txBody>
      </p:sp>
      <p:sp>
        <p:nvSpPr>
          <p:cNvPr id="3075" name="Υπότιτλος 2"/>
          <p:cNvSpPr>
            <a:spLocks noGrp="1"/>
          </p:cNvSpPr>
          <p:nvPr>
            <p:ph type="subTitle" idx="1"/>
          </p:nvPr>
        </p:nvSpPr>
        <p:spPr>
          <a:xfrm>
            <a:off x="3098800" y="1412875"/>
            <a:ext cx="5073650" cy="3278188"/>
          </a:xfrm>
        </p:spPr>
        <p:txBody>
          <a:bodyPr>
            <a:normAutofit fontScale="85000" lnSpcReduction="10000"/>
          </a:bodyPr>
          <a:lstStyle/>
          <a:p>
            <a:pPr algn="just">
              <a:defRPr/>
            </a:pPr>
            <a:endParaRPr lang="el-GR" altLang="el-GR" sz="1800" b="1" dirty="0" smtClean="0">
              <a:solidFill>
                <a:schemeClr val="tx2"/>
              </a:solidFill>
            </a:endParaRPr>
          </a:p>
          <a:p>
            <a:pPr algn="just">
              <a:defRPr/>
            </a:pPr>
            <a:r>
              <a:rPr lang="el-GR" altLang="el-GR" sz="1900" b="1" dirty="0" smtClean="0">
                <a:solidFill>
                  <a:srgbClr val="002060"/>
                </a:solidFill>
              </a:rPr>
              <a:t>Κάνε έναν πρόχειρο υπολογισμό. Τα μνημεία της Ακρόπολης είναι περίπου </a:t>
            </a:r>
            <a:r>
              <a:rPr lang="el-GR" altLang="el-GR" sz="1900" b="1" dirty="0" smtClean="0">
                <a:solidFill>
                  <a:schemeClr val="accent1">
                    <a:lumMod val="75000"/>
                  </a:schemeClr>
                </a:solidFill>
              </a:rPr>
              <a:t>2.500 ετών! </a:t>
            </a:r>
          </a:p>
          <a:p>
            <a:pPr algn="just">
              <a:defRPr/>
            </a:pPr>
            <a:r>
              <a:rPr lang="el-GR" altLang="el-GR" sz="1900" b="1" dirty="0" smtClean="0">
                <a:solidFill>
                  <a:srgbClr val="002060"/>
                </a:solidFill>
              </a:rPr>
              <a:t>Όλα αυτά τα χρόνια έχουν αντιμετωπίσει τις επιπτώσεις τόσο </a:t>
            </a:r>
            <a:r>
              <a:rPr lang="el-GR" altLang="el-GR" sz="1900" b="1" dirty="0" smtClean="0">
                <a:solidFill>
                  <a:schemeClr val="accent1">
                    <a:lumMod val="75000"/>
                  </a:schemeClr>
                </a:solidFill>
              </a:rPr>
              <a:t>της</a:t>
            </a:r>
            <a:r>
              <a:rPr lang="el-GR" altLang="el-GR" sz="1900" b="1" dirty="0" smtClean="0">
                <a:solidFill>
                  <a:srgbClr val="C00000"/>
                </a:solidFill>
              </a:rPr>
              <a:t> </a:t>
            </a:r>
            <a:r>
              <a:rPr lang="el-GR" altLang="el-GR" sz="1900" b="1" dirty="0" smtClean="0">
                <a:solidFill>
                  <a:schemeClr val="accent1">
                    <a:lumMod val="75000"/>
                  </a:schemeClr>
                </a:solidFill>
              </a:rPr>
              <a:t>φύσης </a:t>
            </a:r>
            <a:r>
              <a:rPr lang="el-GR" altLang="el-GR" sz="1900" b="1" dirty="0" smtClean="0">
                <a:solidFill>
                  <a:srgbClr val="002060"/>
                </a:solidFill>
              </a:rPr>
              <a:t>όσο και των ενεργειών </a:t>
            </a:r>
            <a:r>
              <a:rPr lang="el-GR" altLang="el-GR" sz="1900" b="1" dirty="0" smtClean="0">
                <a:solidFill>
                  <a:schemeClr val="accent1">
                    <a:lumMod val="75000"/>
                  </a:schemeClr>
                </a:solidFill>
              </a:rPr>
              <a:t>του ανθρώπου</a:t>
            </a:r>
            <a:r>
              <a:rPr lang="el-GR" altLang="el-GR" sz="1900" b="1" dirty="0" smtClean="0">
                <a:solidFill>
                  <a:srgbClr val="002060"/>
                </a:solidFill>
              </a:rPr>
              <a:t>. Η μορφή τους έχει αλλάξει πολύ! Για την αποκατάστασή τους έχουν γίνει πολύ σημαντικά έργα αναστήλωσης κατά τις τελευταίες δεκαετίες. </a:t>
            </a:r>
          </a:p>
          <a:p>
            <a:pPr algn="just">
              <a:defRPr/>
            </a:pPr>
            <a:endParaRPr lang="el-GR" altLang="el-GR" sz="1900" b="1" dirty="0" smtClean="0">
              <a:solidFill>
                <a:srgbClr val="002060"/>
              </a:solidFill>
            </a:endParaRPr>
          </a:p>
          <a:p>
            <a:pPr algn="just">
              <a:defRPr/>
            </a:pPr>
            <a:r>
              <a:rPr lang="el-GR" altLang="el-GR" sz="1900" b="1" dirty="0" smtClean="0">
                <a:solidFill>
                  <a:srgbClr val="002060"/>
                </a:solidFill>
              </a:rPr>
              <a:t>Παίξε το παιχνίδι που ακολουθεί για να γνωρίσεις τα μνημεία και τους τρόπους που προσπαθούμε να τα βοηθήσουμε ώστε να συνεχίσουν το ταξίδι τους στον χρόνο… </a:t>
            </a:r>
          </a:p>
        </p:txBody>
      </p:sp>
      <p:sp>
        <p:nvSpPr>
          <p:cNvPr id="4" name="Δεξιό βέλος 3">
            <a:hlinkClick r:id="" action="ppaction://hlinkshowjump?jump=nextslide"/>
          </p:cNvPr>
          <p:cNvSpPr/>
          <p:nvPr/>
        </p:nvSpPr>
        <p:spPr>
          <a:xfrm>
            <a:off x="5795963" y="4941888"/>
            <a:ext cx="1946275" cy="1223962"/>
          </a:xfrm>
          <a:prstGeom prst="rightArrow">
            <a:avLst>
              <a:gd name="adj1" fmla="val 50000"/>
              <a:gd name="adj2" fmla="val 42446"/>
            </a:avLst>
          </a:prstGeom>
          <a:solidFill>
            <a:srgbClr val="FFC000"/>
          </a:solidFill>
          <a:ln>
            <a:solidFill>
              <a:schemeClr val="accent1"/>
            </a:solidFill>
            <a:prstDash val="solid"/>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l-GR" b="1" dirty="0">
                <a:solidFill>
                  <a:schemeClr val="accent1">
                    <a:lumMod val="75000"/>
                  </a:schemeClr>
                </a:solidFill>
              </a:rPr>
              <a:t>Αρχή του παιχνιδιού</a:t>
            </a:r>
          </a:p>
        </p:txBody>
      </p:sp>
      <p:pic>
        <p:nvPicPr>
          <p:cNvPr id="4101"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C:\Users\user\Desktop\001.jpg"/>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38128"/>
            <a:ext cx="8525586" cy="647256"/>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11" descr="C:\Users\user\Downloads\glafka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393119">
            <a:off x="376238" y="4667250"/>
            <a:ext cx="20828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0" descr="Pracovní plocha Royalty-Free Διανύσματα"/>
          <p:cNvPicPr>
            <a:picLocks noChangeAspect="1" noChangeArrowheads="1"/>
          </p:cNvPicPr>
          <p:nvPr/>
        </p:nvPicPr>
        <p:blipFill>
          <a:blip r:embed="rId5">
            <a:clrChange>
              <a:clrFrom>
                <a:srgbClr val="FFFEE8"/>
              </a:clrFrom>
              <a:clrTo>
                <a:srgbClr val="FFFEE8">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51421" y="1599804"/>
            <a:ext cx="3221974" cy="2909316"/>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11" descr="C:\Users\user\Desktop\ΑΡΧΕΙΑ\ΑΡΧΕΙΟ ΕΚΠ.ΠΡΟΓΡ-ΦΩΤΟΓΡΑΦΙΕΣ\MAKETTES\KLASSIKH SOKRATHS\2006-05-16 20.40.14.jpg"/>
          <p:cNvPicPr>
            <a:picLocks noChangeAspect="1" noChangeArrowheads="1"/>
          </p:cNvPicPr>
          <p:nvPr/>
        </p:nvPicPr>
        <p:blipFill>
          <a:blip r:embed="rId6">
            <a:extLst>
              <a:ext uri="{28A0092B-C50C-407E-A947-70E740481C1C}">
                <a14:useLocalDpi xmlns:a14="http://schemas.microsoft.com/office/drawing/2010/main" val="0"/>
              </a:ext>
            </a:extLst>
          </a:blip>
          <a:srcRect l="6396" t="12128" r="18185" b="9743"/>
          <a:stretch>
            <a:fillRect/>
          </a:stretch>
        </p:blipFill>
        <p:spPr bwMode="auto">
          <a:xfrm>
            <a:off x="284163" y="1919288"/>
            <a:ext cx="130810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817813" y="4932363"/>
            <a:ext cx="2476500" cy="368300"/>
          </a:xfrm>
          <a:prstGeom prst="rect">
            <a:avLst/>
          </a:prstGeom>
          <a:noFill/>
        </p:spPr>
        <p:txBody>
          <a:bodyPr>
            <a:spAutoFit/>
          </a:bodyPr>
          <a:lstStyle/>
          <a:p>
            <a:pPr>
              <a:defRPr/>
            </a:pPr>
            <a:r>
              <a:rPr lang="el-GR" b="1" dirty="0">
                <a:solidFill>
                  <a:schemeClr val="accent1">
                    <a:lumMod val="75000"/>
                  </a:schemeClr>
                </a:solidFill>
              </a:rPr>
              <a:t>5</a:t>
            </a:r>
            <a:r>
              <a:rPr lang="el-GR" b="1" baseline="30000" dirty="0">
                <a:solidFill>
                  <a:schemeClr val="accent1">
                    <a:lumMod val="75000"/>
                  </a:schemeClr>
                </a:solidFill>
              </a:rPr>
              <a:t>ος</a:t>
            </a:r>
            <a:r>
              <a:rPr lang="el-GR" b="1" dirty="0">
                <a:solidFill>
                  <a:schemeClr val="accent1">
                    <a:lumMod val="75000"/>
                  </a:schemeClr>
                </a:solidFill>
              </a:rPr>
              <a:t> αι.π.Χ.-2022μ.Χ.=</a:t>
            </a:r>
            <a:r>
              <a:rPr lang="en-US" b="1" dirty="0">
                <a:solidFill>
                  <a:schemeClr val="accent1">
                    <a:lumMod val="75000"/>
                  </a:schemeClr>
                </a:solidFill>
              </a:rPr>
              <a:t> ?</a:t>
            </a:r>
            <a:endParaRPr lang="el-GR" b="1" dirty="0">
              <a:solidFill>
                <a:schemeClr val="accent1">
                  <a:lumMod val="75000"/>
                </a:schemeClr>
              </a:solidFill>
            </a:endParaRPr>
          </a:p>
        </p:txBody>
      </p:sp>
      <p:sp>
        <p:nvSpPr>
          <p:cNvPr id="8" name="Επεξήγηση με σύννεφο 7"/>
          <p:cNvSpPr/>
          <p:nvPr/>
        </p:nvSpPr>
        <p:spPr>
          <a:xfrm>
            <a:off x="2674938" y="4432300"/>
            <a:ext cx="2760662" cy="1373188"/>
          </a:xfrm>
          <a:prstGeom prst="cloudCallout">
            <a:avLst>
              <a:gd name="adj1" fmla="val -86314"/>
              <a:gd name="adj2" fmla="val -1225"/>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4108" name="Picture 12" descr="C:\Users\user\Desktop\ΑΡΧΕΙΑ\ΑΡΧΕΙΟ ΕΚΠ.ΠΡΟΓΡ-ΦΩΤΟΓΡΑΦΙΕΣ\GENIKES\ACROPOLIS\sample photo.jpg"/>
          <p:cNvPicPr>
            <a:picLocks noChangeAspect="1" noChangeArrowheads="1"/>
          </p:cNvPicPr>
          <p:nvPr/>
        </p:nvPicPr>
        <p:blipFill>
          <a:blip r:embed="rId7">
            <a:extLst>
              <a:ext uri="{28A0092B-C50C-407E-A947-70E740481C1C}">
                <a14:useLocalDpi xmlns:a14="http://schemas.microsoft.com/office/drawing/2010/main" val="0"/>
              </a:ext>
            </a:extLst>
          </a:blip>
          <a:srcRect t="9384" r="17297" b="15125"/>
          <a:stretch>
            <a:fillRect/>
          </a:stretch>
        </p:blipFill>
        <p:spPr bwMode="auto">
          <a:xfrm>
            <a:off x="1619250" y="1916113"/>
            <a:ext cx="1255713"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Στρογγυλεμένο ορθογώνιο 8"/>
          <p:cNvSpPr/>
          <p:nvPr/>
        </p:nvSpPr>
        <p:spPr>
          <a:xfrm>
            <a:off x="1187450" y="727075"/>
            <a:ext cx="1822450" cy="685800"/>
          </a:xfrm>
          <a:prstGeom prst="roundRect">
            <a:avLst/>
          </a:prstGeom>
          <a:solidFill>
            <a:srgbClr val="FFC000"/>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31747" name="Θέση περιεχομένου 2"/>
          <p:cNvSpPr>
            <a:spLocks noGrp="1"/>
          </p:cNvSpPr>
          <p:nvPr>
            <p:ph idx="1"/>
          </p:nvPr>
        </p:nvSpPr>
        <p:spPr>
          <a:xfrm>
            <a:off x="1519238" y="836613"/>
            <a:ext cx="1323975" cy="431800"/>
          </a:xfrm>
        </p:spPr>
        <p:txBody>
          <a:bodyPr/>
          <a:lstStyle/>
          <a:p>
            <a:pPr marL="114300" indent="0" eaLnBrk="1" hangingPunct="1">
              <a:buFont typeface="Arial" charset="0"/>
              <a:buNone/>
            </a:pPr>
            <a:r>
              <a:rPr lang="el-GR" altLang="el-GR" b="1" smtClean="0">
                <a:solidFill>
                  <a:srgbClr val="002060"/>
                </a:solidFill>
              </a:rPr>
              <a:t>Σωστά!</a:t>
            </a:r>
          </a:p>
        </p:txBody>
      </p:sp>
      <p:sp>
        <p:nvSpPr>
          <p:cNvPr id="4" name="Δεξιό βέλος 3"/>
          <p:cNvSpPr/>
          <p:nvPr/>
        </p:nvSpPr>
        <p:spPr>
          <a:xfrm>
            <a:off x="6008688" y="5373688"/>
            <a:ext cx="1260475" cy="720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συνέχεια</a:t>
            </a:r>
          </a:p>
        </p:txBody>
      </p:sp>
      <p:sp>
        <p:nvSpPr>
          <p:cNvPr id="28677" name="TextBox 4"/>
          <p:cNvSpPr txBox="1">
            <a:spLocks noChangeArrowheads="1"/>
          </p:cNvSpPr>
          <p:nvPr/>
        </p:nvSpPr>
        <p:spPr bwMode="auto">
          <a:xfrm>
            <a:off x="34925" y="1560513"/>
            <a:ext cx="50419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algn="ctr" eaLnBrk="1" hangingPunct="1">
              <a:spcBef>
                <a:spcPct val="0"/>
              </a:spcBef>
              <a:buClrTx/>
              <a:buFontTx/>
              <a:buNone/>
              <a:defRPr/>
            </a:pPr>
            <a:r>
              <a:rPr lang="el-GR" altLang="el-GR" sz="1800" dirty="0" smtClean="0">
                <a:solidFill>
                  <a:srgbClr val="002060"/>
                </a:solidFill>
              </a:rPr>
              <a:t>Ο ναός της Αθηνάς Νίκης αναστηλώθηκε:</a:t>
            </a:r>
          </a:p>
          <a:p>
            <a:pPr eaLnBrk="1" hangingPunct="1">
              <a:spcBef>
                <a:spcPct val="0"/>
              </a:spcBef>
              <a:buClrTx/>
              <a:buFontTx/>
              <a:buNone/>
              <a:defRPr/>
            </a:pPr>
            <a:r>
              <a:rPr lang="el-GR" altLang="el-GR" sz="1800" dirty="0" smtClean="0">
                <a:solidFill>
                  <a:srgbClr val="002060"/>
                </a:solidFill>
              </a:rPr>
              <a:t> </a:t>
            </a:r>
            <a:endParaRPr lang="en-US" altLang="el-GR" sz="1800" dirty="0" smtClean="0">
              <a:solidFill>
                <a:srgbClr val="002060"/>
              </a:solidFill>
            </a:endParaRPr>
          </a:p>
          <a:p>
            <a:pPr marL="400050" indent="-285750" eaLnBrk="1" hangingPunct="1">
              <a:spcBef>
                <a:spcPct val="0"/>
              </a:spcBef>
              <a:buClrTx/>
              <a:buFont typeface="Wingdings" panose="05000000000000000000" pitchFamily="2" charset="2"/>
              <a:buChar char="ü"/>
              <a:defRPr/>
            </a:pPr>
            <a:r>
              <a:rPr lang="el-GR" altLang="el-GR" sz="1800" dirty="0" smtClean="0">
                <a:solidFill>
                  <a:srgbClr val="002060"/>
                </a:solidFill>
              </a:rPr>
              <a:t>για πρώτη φορά από  το 1835 έως 1845</a:t>
            </a:r>
            <a:endParaRPr lang="en-US" altLang="el-GR" sz="1800" dirty="0" smtClean="0">
              <a:solidFill>
                <a:srgbClr val="002060"/>
              </a:solidFill>
            </a:endParaRPr>
          </a:p>
          <a:p>
            <a:pPr marL="400050" indent="-285750" eaLnBrk="1" hangingPunct="1">
              <a:spcBef>
                <a:spcPct val="0"/>
              </a:spcBef>
              <a:buClrTx/>
              <a:buFont typeface="Wingdings" panose="05000000000000000000" pitchFamily="2" charset="2"/>
              <a:buChar char="ü"/>
              <a:defRPr/>
            </a:pPr>
            <a:r>
              <a:rPr lang="el-GR" altLang="el-GR" sz="1800" dirty="0" smtClean="0">
                <a:solidFill>
                  <a:srgbClr val="002060"/>
                </a:solidFill>
              </a:rPr>
              <a:t>για δεύτερη φορά από το 1935 έως 1940 και </a:t>
            </a:r>
            <a:endParaRPr lang="en-US" altLang="el-GR" sz="1800" dirty="0" smtClean="0">
              <a:solidFill>
                <a:srgbClr val="002060"/>
              </a:solidFill>
            </a:endParaRPr>
          </a:p>
          <a:p>
            <a:pPr marL="400050" indent="-285750" eaLnBrk="1" hangingPunct="1">
              <a:spcBef>
                <a:spcPct val="0"/>
              </a:spcBef>
              <a:buClrTx/>
              <a:buFont typeface="Wingdings" panose="05000000000000000000" pitchFamily="2" charset="2"/>
              <a:buChar char="ü"/>
              <a:defRPr/>
            </a:pPr>
            <a:r>
              <a:rPr lang="el-GR" altLang="el-GR" sz="1800" dirty="0" smtClean="0">
                <a:solidFill>
                  <a:srgbClr val="002060"/>
                </a:solidFill>
              </a:rPr>
              <a:t>για τρίτη φορά  από το 2000 έως 2010. </a:t>
            </a:r>
          </a:p>
          <a:p>
            <a:pPr algn="ctr" eaLnBrk="1" hangingPunct="1">
              <a:spcBef>
                <a:spcPct val="0"/>
              </a:spcBef>
              <a:buClrTx/>
              <a:buFontTx/>
              <a:buNone/>
              <a:defRPr/>
            </a:pPr>
            <a:endParaRPr lang="el-GR" altLang="el-GR" sz="1800" dirty="0" smtClean="0">
              <a:solidFill>
                <a:srgbClr val="002060"/>
              </a:solidFill>
            </a:endParaRPr>
          </a:p>
          <a:p>
            <a:pPr algn="ctr" eaLnBrk="1" hangingPunct="1">
              <a:spcBef>
                <a:spcPct val="0"/>
              </a:spcBef>
              <a:buClrTx/>
              <a:buFontTx/>
              <a:buNone/>
              <a:defRPr/>
            </a:pPr>
            <a:r>
              <a:rPr lang="el-GR" altLang="el-GR" sz="1800" dirty="0" smtClean="0">
                <a:solidFill>
                  <a:srgbClr val="002060"/>
                </a:solidFill>
              </a:rPr>
              <a:t>Στην τελευταία αναστήλωση αποσυναρμολογήθηκε ολόκληρος ο ναός, τα μαρμάρινα κομμάτια του συντηρήθηκαν, αποκαταστάθηκαν και τοποθετήθηκαν πάλι στη θέση τους.</a:t>
            </a:r>
          </a:p>
        </p:txBody>
      </p:sp>
      <p:pic>
        <p:nvPicPr>
          <p:cNvPr id="2" name="Picture 5" descr="C:\Users\user\Desktop\ΑΡΧΕΙΑ\ΑΡΧΕΙΟ ΕΚΠ.ΠΡΟΓΡ-ΦΩΤΟΓΡΑΦΙΕΣ\EKDOSEIS\MS\ANASTHLOSH\ΕΦ-ΑΝΑΣΤΗΛΩΣΗ\ΣΥΝΟΛΟ 19.5.10\ΝΙΚΗ\n2F2.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3097213"/>
            <a:ext cx="3249612" cy="2152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7654" name="Εικόνα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765175"/>
            <a:ext cx="2354263" cy="2041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1752" name="Εικόνα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C:\Users\user\Desktop\001.jpg"/>
          <p:cNvPicPr>
            <a:picLocks noChangeAspect="1" noChangeArrowheads="1"/>
          </p:cNvPicPr>
          <p:nvPr/>
        </p:nvPicPr>
        <p:blipFill rotWithShape="1">
          <a:blip r:embed="rId5">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Υπότιτλος 2"/>
          <p:cNvSpPr>
            <a:spLocks noGrp="1"/>
          </p:cNvSpPr>
          <p:nvPr>
            <p:ph type="subTitle" idx="1"/>
          </p:nvPr>
        </p:nvSpPr>
        <p:spPr>
          <a:xfrm>
            <a:off x="-171450" y="812800"/>
            <a:ext cx="4984750" cy="1824038"/>
          </a:xfrm>
        </p:spPr>
        <p:txBody>
          <a:bodyPr/>
          <a:lstStyle/>
          <a:p>
            <a:pPr algn="ctr" eaLnBrk="1" hangingPunct="1">
              <a:defRPr/>
            </a:pPr>
            <a:r>
              <a:rPr lang="el-GR" altLang="el-GR" b="1" dirty="0" smtClean="0">
                <a:solidFill>
                  <a:schemeClr val="accent1">
                    <a:lumMod val="75000"/>
                  </a:schemeClr>
                </a:solidFill>
              </a:rPr>
              <a:t>Πώς συνδέονταν </a:t>
            </a:r>
          </a:p>
          <a:p>
            <a:pPr algn="ctr" eaLnBrk="1" hangingPunct="1">
              <a:defRPr/>
            </a:pPr>
            <a:r>
              <a:rPr lang="el-GR" altLang="el-GR" b="1" dirty="0" smtClean="0">
                <a:solidFill>
                  <a:schemeClr val="accent1">
                    <a:lumMod val="75000"/>
                  </a:schemeClr>
                </a:solidFill>
              </a:rPr>
              <a:t>μεταξύ τους </a:t>
            </a:r>
            <a:r>
              <a:rPr lang="el-GR" altLang="el-GR" b="1" dirty="0">
                <a:solidFill>
                  <a:schemeClr val="accent1">
                    <a:lumMod val="75000"/>
                  </a:schemeClr>
                </a:solidFill>
              </a:rPr>
              <a:t> </a:t>
            </a:r>
            <a:r>
              <a:rPr lang="el-GR" altLang="el-GR" b="1" dirty="0" smtClean="0">
                <a:solidFill>
                  <a:schemeClr val="accent1">
                    <a:lumMod val="75000"/>
                  </a:schemeClr>
                </a:solidFill>
              </a:rPr>
              <a:t>οι  λίθοι </a:t>
            </a:r>
          </a:p>
          <a:p>
            <a:pPr algn="ctr" eaLnBrk="1" hangingPunct="1">
              <a:defRPr/>
            </a:pPr>
            <a:r>
              <a:rPr lang="el-GR" altLang="el-GR" b="1" dirty="0" smtClean="0">
                <a:solidFill>
                  <a:schemeClr val="accent1">
                    <a:lumMod val="75000"/>
                  </a:schemeClr>
                </a:solidFill>
              </a:rPr>
              <a:t>των μνημείων </a:t>
            </a:r>
          </a:p>
          <a:p>
            <a:pPr algn="ctr" eaLnBrk="1" hangingPunct="1">
              <a:defRPr/>
            </a:pPr>
            <a:r>
              <a:rPr lang="el-GR" altLang="el-GR" b="1" dirty="0" smtClean="0">
                <a:solidFill>
                  <a:schemeClr val="accent1">
                    <a:lumMod val="75000"/>
                  </a:schemeClr>
                </a:solidFill>
              </a:rPr>
              <a:t>της Ακρόπολης;</a:t>
            </a:r>
            <a:endParaRPr lang="el-GR" altLang="el-GR" dirty="0" smtClean="0">
              <a:solidFill>
                <a:schemeClr val="accent1">
                  <a:lumMod val="75000"/>
                </a:schemeClr>
              </a:solidFill>
            </a:endParaRPr>
          </a:p>
        </p:txBody>
      </p:sp>
      <p:sp>
        <p:nvSpPr>
          <p:cNvPr id="5" name="Στρογγυλεμένο ορθογώνιο 4">
            <a:hlinkClick r:id="" action="ppaction://hlinkshowjump?jump=nextslide"/>
          </p:cNvPr>
          <p:cNvSpPr/>
          <p:nvPr/>
        </p:nvSpPr>
        <p:spPr>
          <a:xfrm>
            <a:off x="203200" y="3235325"/>
            <a:ext cx="2590800"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με λάσπη	</a:t>
            </a:r>
          </a:p>
        </p:txBody>
      </p:sp>
      <p:sp>
        <p:nvSpPr>
          <p:cNvPr id="7" name="Στρογγυλεμένο ορθογώνιο 6">
            <a:hlinkClick r:id="" action="ppaction://hlinkshowjump?jump=nextslide"/>
          </p:cNvPr>
          <p:cNvSpPr/>
          <p:nvPr/>
        </p:nvSpPr>
        <p:spPr>
          <a:xfrm>
            <a:off x="179388" y="3960813"/>
            <a:ext cx="2627312"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με τσιμέντο</a:t>
            </a:r>
          </a:p>
        </p:txBody>
      </p:sp>
      <p:sp>
        <p:nvSpPr>
          <p:cNvPr id="8" name="Στρογγυλεμένο ορθογώνιο 7">
            <a:hlinkClick r:id="rId2" action="ppaction://hlinksldjump"/>
          </p:cNvPr>
          <p:cNvSpPr/>
          <p:nvPr/>
        </p:nvSpPr>
        <p:spPr>
          <a:xfrm>
            <a:off x="184150" y="4724400"/>
            <a:ext cx="2627313" cy="511175"/>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με μεταλλικούς  συνδέσμους</a:t>
            </a:r>
          </a:p>
        </p:txBody>
      </p:sp>
      <p:pic>
        <p:nvPicPr>
          <p:cNvPr id="37895" name="Picture 4" descr="eik-5-1"/>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39532" y="3511040"/>
            <a:ext cx="5448644" cy="13903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9" descr="C:\Users\user\Downloads\glafka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66036">
            <a:off x="5060950" y="798513"/>
            <a:ext cx="2135188"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Ελλειψοειδής επεξήγηση 9"/>
          <p:cNvSpPr/>
          <p:nvPr/>
        </p:nvSpPr>
        <p:spPr>
          <a:xfrm>
            <a:off x="552450" y="427038"/>
            <a:ext cx="3617913" cy="2147887"/>
          </a:xfrm>
          <a:prstGeom prst="wedgeEllipseCallout">
            <a:avLst>
              <a:gd name="adj1" fmla="val 66478"/>
              <a:gd name="adj2" fmla="val 13672"/>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ln w="76200">
                <a:solidFill>
                  <a:schemeClr val="tx1"/>
                </a:solidFill>
              </a:ln>
            </a:endParaRPr>
          </a:p>
        </p:txBody>
      </p:sp>
      <p:pic>
        <p:nvPicPr>
          <p:cNvPr id="32777" name="Εικόνα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TextBox 11"/>
          <p:cNvSpPr txBox="1">
            <a:spLocks noChangeArrowheads="1"/>
          </p:cNvSpPr>
          <p:nvPr/>
        </p:nvSpPr>
        <p:spPr bwMode="auto">
          <a:xfrm rot="1867449">
            <a:off x="5888038" y="903288"/>
            <a:ext cx="6953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2400">
                <a:solidFill>
                  <a:srgbClr val="FFFF00"/>
                </a:solidFill>
              </a:rPr>
              <a:t>?</a:t>
            </a:r>
          </a:p>
        </p:txBody>
      </p:sp>
      <p:sp>
        <p:nvSpPr>
          <p:cNvPr id="13" name="TextBox 12"/>
          <p:cNvSpPr txBox="1"/>
          <p:nvPr/>
        </p:nvSpPr>
        <p:spPr>
          <a:xfrm>
            <a:off x="5087938" y="560388"/>
            <a:ext cx="417512" cy="708025"/>
          </a:xfrm>
          <a:prstGeom prst="rect">
            <a:avLst/>
          </a:prstGeom>
          <a:noFill/>
        </p:spPr>
        <p:txBody>
          <a:bodyPr>
            <a:spAutoFit/>
          </a:bodyPr>
          <a:lstStyle/>
          <a:p>
            <a:pPr>
              <a:defRPr/>
            </a:pPr>
            <a:r>
              <a:rPr lang="el-GR" sz="4000" b="1" dirty="0">
                <a:solidFill>
                  <a:schemeClr val="accent4">
                    <a:lumMod val="20000"/>
                    <a:lumOff val="80000"/>
                  </a:schemeClr>
                </a:solidFill>
              </a:rPr>
              <a:t>?</a:t>
            </a:r>
          </a:p>
        </p:txBody>
      </p:sp>
      <p:sp>
        <p:nvSpPr>
          <p:cNvPr id="14" name="TextBox 13"/>
          <p:cNvSpPr txBox="1"/>
          <p:nvPr/>
        </p:nvSpPr>
        <p:spPr>
          <a:xfrm rot="19254214">
            <a:off x="4470400" y="1031875"/>
            <a:ext cx="523875" cy="368300"/>
          </a:xfrm>
          <a:prstGeom prst="rect">
            <a:avLst/>
          </a:prstGeom>
          <a:noFill/>
        </p:spPr>
        <p:txBody>
          <a:bodyPr>
            <a:spAutoFit/>
          </a:bodyPr>
          <a:lstStyle/>
          <a:p>
            <a:pPr>
              <a:defRPr/>
            </a:pPr>
            <a:r>
              <a:rPr lang="el-GR" dirty="0">
                <a:solidFill>
                  <a:schemeClr val="accent1">
                    <a:lumMod val="75000"/>
                  </a:schemeClr>
                </a:solidFill>
              </a:rPr>
              <a:t>?</a:t>
            </a:r>
          </a:p>
        </p:txBody>
      </p:sp>
      <p:sp>
        <p:nvSpPr>
          <p:cNvPr id="32781" name="TextBox 14"/>
          <p:cNvSpPr txBox="1">
            <a:spLocks noChangeArrowheads="1"/>
          </p:cNvSpPr>
          <p:nvPr/>
        </p:nvSpPr>
        <p:spPr bwMode="auto">
          <a:xfrm rot="2853124">
            <a:off x="6161088" y="1181100"/>
            <a:ext cx="338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solidFill>
                  <a:srgbClr val="FF0000"/>
                </a:solidFill>
              </a:rPr>
              <a:t>?</a:t>
            </a:r>
          </a:p>
        </p:txBody>
      </p:sp>
      <p:sp>
        <p:nvSpPr>
          <p:cNvPr id="32782" name="TextBox 15"/>
          <p:cNvSpPr txBox="1">
            <a:spLocks noChangeArrowheads="1"/>
          </p:cNvSpPr>
          <p:nvPr/>
        </p:nvSpPr>
        <p:spPr bwMode="auto">
          <a:xfrm rot="2125068">
            <a:off x="5570538" y="754063"/>
            <a:ext cx="360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a:t>
            </a:r>
          </a:p>
        </p:txBody>
      </p:sp>
      <p:sp>
        <p:nvSpPr>
          <p:cNvPr id="32783" name="TextBox 16"/>
          <p:cNvSpPr txBox="1">
            <a:spLocks noChangeArrowheads="1"/>
          </p:cNvSpPr>
          <p:nvPr/>
        </p:nvSpPr>
        <p:spPr bwMode="auto">
          <a:xfrm rot="-2345786">
            <a:off x="4610100" y="642938"/>
            <a:ext cx="358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3200">
                <a:solidFill>
                  <a:srgbClr val="496C32"/>
                </a:solidFill>
              </a:rPr>
              <a:t>?</a:t>
            </a:r>
          </a:p>
        </p:txBody>
      </p:sp>
      <p:pic>
        <p:nvPicPr>
          <p:cNvPr id="17" name="Picture 10" descr="C:\Users\user\Desktop\001.jpg"/>
          <p:cNvPicPr>
            <a:picLocks noChangeAspect="1" noChangeArrowheads="1"/>
          </p:cNvPicPr>
          <p:nvPr/>
        </p:nvPicPr>
        <p:blipFill rotWithShape="1">
          <a:blip r:embed="rId6">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Θέση περιεχομένου 2"/>
          <p:cNvSpPr>
            <a:spLocks noGrp="1"/>
          </p:cNvSpPr>
          <p:nvPr>
            <p:ph idx="1"/>
          </p:nvPr>
        </p:nvSpPr>
        <p:spPr/>
        <p:txBody>
          <a:bodyPr/>
          <a:lstStyle/>
          <a:p>
            <a:pPr eaLnBrk="1" hangingPunct="1"/>
            <a:r>
              <a:rPr lang="el-GR" altLang="el-GR" b="1" smtClean="0">
                <a:solidFill>
                  <a:srgbClr val="002060"/>
                </a:solidFill>
              </a:rPr>
              <a:t>Προσπάθησε ξανά!</a:t>
            </a:r>
          </a:p>
          <a:p>
            <a:pPr eaLnBrk="1" hangingPunct="1"/>
            <a:endParaRPr lang="el-GR" altLang="el-GR" smtClean="0"/>
          </a:p>
          <a:p>
            <a:pPr eaLnBrk="1" hangingPunct="1"/>
            <a:endParaRPr lang="el-GR" altLang="el-GR" smtClean="0"/>
          </a:p>
          <a:p>
            <a:pPr eaLnBrk="1" hangingPunct="1"/>
            <a:endParaRPr lang="el-GR" altLang="el-GR" smtClean="0"/>
          </a:p>
        </p:txBody>
      </p:sp>
      <p:sp>
        <p:nvSpPr>
          <p:cNvPr id="5" name="Αριστερό βέλος 4">
            <a:hlinkClick r:id="" action="ppaction://hlinkshowjump?jump=previousslide"/>
          </p:cNvPr>
          <p:cNvSpPr/>
          <p:nvPr/>
        </p:nvSpPr>
        <p:spPr>
          <a:xfrm>
            <a:off x="1187450" y="4221163"/>
            <a:ext cx="1512888" cy="7207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επιστροφή</a:t>
            </a:r>
          </a:p>
        </p:txBody>
      </p:sp>
      <p:pic>
        <p:nvPicPr>
          <p:cNvPr id="33796"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C:\Users\user\Desktop\001.jpg"/>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11" descr="C:\Users\user\Downloads\glafka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87578">
            <a:off x="3529013" y="2278063"/>
            <a:ext cx="3192462"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Εικόνα 1"/>
          <p:cNvPicPr>
            <a:picLocks noChangeAspect="1"/>
          </p:cNvPicPr>
          <p:nvPr/>
        </p:nvPicPr>
        <p:blipFill>
          <a:blip r:embed="rId5">
            <a:extLst>
              <a:ext uri="{28A0092B-C50C-407E-A947-70E740481C1C}">
                <a14:useLocalDpi xmlns:a14="http://schemas.microsoft.com/office/drawing/2010/main" val="0"/>
              </a:ext>
            </a:extLst>
          </a:blip>
          <a:srcRect l="59126" t="40654" r="18730" b="24113"/>
          <a:stretch>
            <a:fillRect/>
          </a:stretch>
        </p:blipFill>
        <p:spPr bwMode="auto">
          <a:xfrm>
            <a:off x="3376613" y="2376488"/>
            <a:ext cx="1068387"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Στρογγυλεμένο ορθογώνιο 6"/>
          <p:cNvSpPr/>
          <p:nvPr/>
        </p:nvSpPr>
        <p:spPr>
          <a:xfrm>
            <a:off x="976313" y="549275"/>
            <a:ext cx="1822450" cy="685800"/>
          </a:xfrm>
          <a:prstGeom prst="roundRect">
            <a:avLst/>
          </a:prstGeom>
          <a:solidFill>
            <a:srgbClr val="FFC000"/>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3" name="Θέση περιεχομένου 2"/>
          <p:cNvSpPr>
            <a:spLocks noGrp="1"/>
          </p:cNvSpPr>
          <p:nvPr>
            <p:ph idx="1"/>
          </p:nvPr>
        </p:nvSpPr>
        <p:spPr>
          <a:xfrm>
            <a:off x="1263650" y="692150"/>
            <a:ext cx="1579563" cy="576263"/>
          </a:xfrm>
        </p:spPr>
        <p:txBody>
          <a:bodyPr rtlCol="0">
            <a:normAutofit/>
          </a:bodyPr>
          <a:lstStyle/>
          <a:p>
            <a:pPr marL="114300" indent="0" eaLnBrk="1" fontAlgn="auto" hangingPunct="1">
              <a:spcAft>
                <a:spcPts val="0"/>
              </a:spcAft>
              <a:buFont typeface="Arial" pitchFamily="34" charset="0"/>
              <a:buNone/>
              <a:defRPr/>
            </a:pPr>
            <a:r>
              <a:rPr lang="el-GR" b="1" dirty="0" smtClean="0">
                <a:solidFill>
                  <a:srgbClr val="002060"/>
                </a:solidFill>
              </a:rPr>
              <a:t>Σωστά!</a:t>
            </a:r>
            <a:endParaRPr lang="el-GR" dirty="0">
              <a:solidFill>
                <a:srgbClr val="002060"/>
              </a:solidFill>
            </a:endParaRPr>
          </a:p>
          <a:p>
            <a:pPr eaLnBrk="1" fontAlgn="auto" hangingPunct="1">
              <a:spcAft>
                <a:spcPts val="0"/>
              </a:spcAft>
              <a:buFont typeface="Arial" pitchFamily="34" charset="0"/>
              <a:buChar char="•"/>
              <a:defRPr/>
            </a:pPr>
            <a:endParaRPr lang="el-GR" dirty="0" smtClean="0"/>
          </a:p>
          <a:p>
            <a:pPr eaLnBrk="1" fontAlgn="auto" hangingPunct="1">
              <a:spcAft>
                <a:spcPts val="0"/>
              </a:spcAft>
              <a:buFont typeface="Arial" pitchFamily="34" charset="0"/>
              <a:buChar char="•"/>
              <a:defRPr/>
            </a:pPr>
            <a:endParaRPr lang="el-GR" dirty="0"/>
          </a:p>
        </p:txBody>
      </p:sp>
      <p:sp>
        <p:nvSpPr>
          <p:cNvPr id="4" name="Δεξιό βέλος 3">
            <a:hlinkClick r:id="" action="ppaction://hlinkshowjump?jump=nextslide"/>
          </p:cNvPr>
          <p:cNvSpPr/>
          <p:nvPr/>
        </p:nvSpPr>
        <p:spPr>
          <a:xfrm>
            <a:off x="5724525" y="4797425"/>
            <a:ext cx="1260475" cy="720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συνέχεια</a:t>
            </a:r>
          </a:p>
        </p:txBody>
      </p:sp>
      <p:sp>
        <p:nvSpPr>
          <p:cNvPr id="5" name="TextBox 4"/>
          <p:cNvSpPr txBox="1"/>
          <p:nvPr/>
        </p:nvSpPr>
        <p:spPr>
          <a:xfrm>
            <a:off x="900113" y="1514475"/>
            <a:ext cx="3600450" cy="4524375"/>
          </a:xfrm>
          <a:prstGeom prst="rect">
            <a:avLst/>
          </a:prstGeom>
          <a:noFill/>
        </p:spPr>
        <p:txBody>
          <a:bodyPr>
            <a:spAutoFit/>
          </a:bodyPr>
          <a:lstStyle/>
          <a:p>
            <a:pPr fontAlgn="auto">
              <a:spcBef>
                <a:spcPts val="0"/>
              </a:spcBef>
              <a:spcAft>
                <a:spcPts val="0"/>
              </a:spcAft>
              <a:defRPr/>
            </a:pPr>
            <a:r>
              <a:rPr lang="el-GR" dirty="0">
                <a:solidFill>
                  <a:srgbClr val="002060"/>
                </a:solidFill>
                <a:latin typeface="+mn-lt"/>
                <a:cs typeface="+mn-cs"/>
              </a:rPr>
              <a:t>Οι αρχαίοι ελληνικοί ναοί αποτελούνται από μεγάλους λίθους, που συναρμολογούνται χωρίς λάσπη ή τσιμέντο. Η ίδια μέθοδος ακολουθείται και σήμερα στην αναστήλωση των μνημείων.</a:t>
            </a:r>
          </a:p>
          <a:p>
            <a:pPr fontAlgn="auto">
              <a:spcBef>
                <a:spcPts val="0"/>
              </a:spcBef>
              <a:spcAft>
                <a:spcPts val="0"/>
              </a:spcAft>
              <a:defRPr/>
            </a:pPr>
            <a:endParaRPr lang="el-GR" dirty="0">
              <a:solidFill>
                <a:srgbClr val="002060"/>
              </a:solidFill>
              <a:latin typeface="+mn-lt"/>
              <a:cs typeface="+mn-cs"/>
            </a:endParaRPr>
          </a:p>
          <a:p>
            <a:pPr fontAlgn="auto">
              <a:spcBef>
                <a:spcPts val="0"/>
              </a:spcBef>
              <a:spcAft>
                <a:spcPts val="0"/>
              </a:spcAft>
              <a:defRPr/>
            </a:pPr>
            <a:r>
              <a:rPr lang="el-GR" dirty="0">
                <a:solidFill>
                  <a:srgbClr val="002060"/>
                </a:solidFill>
                <a:latin typeface="+mn-lt"/>
                <a:cs typeface="+mn-cs"/>
              </a:rPr>
              <a:t>Το μεγάλο βάρος, η τέλεια επαφή μεταξύ τους, ο τρόπος τοποθέτησής τους και η σύνδεσή τους με ειδικούς μεταλλικούς συνδέσμους </a:t>
            </a:r>
            <a:r>
              <a:rPr lang="el-GR" dirty="0">
                <a:solidFill>
                  <a:srgbClr val="002060"/>
                </a:solidFill>
              </a:rPr>
              <a:t>κατακόρυφα και οριζόντια </a:t>
            </a:r>
            <a:r>
              <a:rPr lang="el-GR" dirty="0">
                <a:solidFill>
                  <a:srgbClr val="002060"/>
                </a:solidFill>
                <a:latin typeface="+mn-lt"/>
                <a:cs typeface="+mn-cs"/>
              </a:rPr>
              <a:t>εξασφαλίζουν την κατασκευή ενός απόλυτα γερού και σταθερού κτηρίου. </a:t>
            </a:r>
          </a:p>
          <a:p>
            <a:pPr fontAlgn="auto">
              <a:spcBef>
                <a:spcPts val="0"/>
              </a:spcBef>
              <a:spcAft>
                <a:spcPts val="0"/>
              </a:spcAft>
              <a:defRPr/>
            </a:pPr>
            <a:endParaRPr lang="el-GR" dirty="0">
              <a:solidFill>
                <a:schemeClr val="accent3">
                  <a:lumMod val="50000"/>
                </a:schemeClr>
              </a:solidFill>
              <a:latin typeface="+mn-lt"/>
              <a:cs typeface="+mn-cs"/>
            </a:endParaRPr>
          </a:p>
        </p:txBody>
      </p:sp>
      <p:pic>
        <p:nvPicPr>
          <p:cNvPr id="34822"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Users\user\Desktop\ΑΡΧΕΙΑ\ΨΗΦΙΑΚΑ ΥΣΜΑ\ΨΗΦΙΑΚΗ ΕΦΑΡΜΟΓΗ - ΝΑΟΣ\ΜΑΘΕ ΠΕΡΙΣΣΟΤΕΡΑ\EXPLORE κατασκευής 13.9.18\08 Πλοκή Λίθων.png"/>
          <p:cNvPicPr>
            <a:picLocks noChangeAspect="1" noChangeArrowheads="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13955" t="14686" r="18389" b="19321"/>
          <a:stretch/>
        </p:blipFill>
        <p:spPr bwMode="auto">
          <a:xfrm>
            <a:off x="4703093" y="1844824"/>
            <a:ext cx="3001402" cy="242943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10" descr="C:\Users\user\Desktop\001.jpg"/>
          <p:cNvPicPr>
            <a:picLocks noChangeAspect="1" noChangeArrowheads="1"/>
          </p:cNvPicPr>
          <p:nvPr/>
        </p:nvPicPr>
        <p:blipFill rotWithShape="1">
          <a:blip r:embed="rId4">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Υπότιτλος 2"/>
          <p:cNvSpPr>
            <a:spLocks noGrp="1"/>
          </p:cNvSpPr>
          <p:nvPr>
            <p:ph type="subTitle" idx="1"/>
          </p:nvPr>
        </p:nvSpPr>
        <p:spPr>
          <a:xfrm>
            <a:off x="539750" y="744538"/>
            <a:ext cx="4005263" cy="1511300"/>
          </a:xfrm>
        </p:spPr>
        <p:txBody>
          <a:bodyPr/>
          <a:lstStyle/>
          <a:p>
            <a:pPr algn="ctr" eaLnBrk="1" hangingPunct="1">
              <a:defRPr/>
            </a:pPr>
            <a:r>
              <a:rPr lang="el-GR" altLang="el-GR" b="1" dirty="0" smtClean="0">
                <a:solidFill>
                  <a:schemeClr val="accent1">
                    <a:lumMod val="75000"/>
                  </a:schemeClr>
                </a:solidFill>
              </a:rPr>
              <a:t>Ποιο μέταλλο χρησιμοποιείται </a:t>
            </a:r>
          </a:p>
          <a:p>
            <a:pPr algn="ctr" eaLnBrk="1" hangingPunct="1">
              <a:defRPr/>
            </a:pPr>
            <a:r>
              <a:rPr lang="el-GR" altLang="el-GR" b="1" dirty="0" smtClean="0">
                <a:solidFill>
                  <a:schemeClr val="accent1">
                    <a:lumMod val="75000"/>
                  </a:schemeClr>
                </a:solidFill>
              </a:rPr>
              <a:t>σήμερα στην αναστήλωση </a:t>
            </a:r>
          </a:p>
          <a:p>
            <a:pPr algn="ctr" eaLnBrk="1" hangingPunct="1">
              <a:defRPr/>
            </a:pPr>
            <a:r>
              <a:rPr lang="el-GR" altLang="el-GR" b="1" dirty="0" smtClean="0">
                <a:solidFill>
                  <a:schemeClr val="accent1">
                    <a:lumMod val="75000"/>
                  </a:schemeClr>
                </a:solidFill>
              </a:rPr>
              <a:t>για να συνδεθούν μεταξύ τους </a:t>
            </a:r>
          </a:p>
          <a:p>
            <a:pPr algn="ctr" eaLnBrk="1" hangingPunct="1">
              <a:defRPr/>
            </a:pPr>
            <a:r>
              <a:rPr lang="el-GR" altLang="el-GR" b="1" dirty="0" smtClean="0">
                <a:solidFill>
                  <a:schemeClr val="accent1">
                    <a:lumMod val="75000"/>
                  </a:schemeClr>
                </a:solidFill>
              </a:rPr>
              <a:t>οι λίθοι των μνημείων;</a:t>
            </a:r>
            <a:endParaRPr lang="el-GR" altLang="el-GR" dirty="0" smtClean="0">
              <a:solidFill>
                <a:schemeClr val="accent1">
                  <a:lumMod val="75000"/>
                </a:schemeClr>
              </a:solidFill>
            </a:endParaRPr>
          </a:p>
        </p:txBody>
      </p:sp>
      <p:sp>
        <p:nvSpPr>
          <p:cNvPr id="5" name="Στρογγυλεμένο ορθογώνιο 4">
            <a:hlinkClick r:id="" action="ppaction://hlinkshowjump?jump=nextslide"/>
          </p:cNvPr>
          <p:cNvSpPr/>
          <p:nvPr/>
        </p:nvSpPr>
        <p:spPr>
          <a:xfrm>
            <a:off x="709613" y="2990850"/>
            <a:ext cx="2374900"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Ο σίδηρος</a:t>
            </a:r>
          </a:p>
        </p:txBody>
      </p:sp>
      <p:sp>
        <p:nvSpPr>
          <p:cNvPr id="7" name="Στρογγυλεμένο ορθογώνιο 6">
            <a:hlinkClick r:id="rId2" action="ppaction://hlinksldjump"/>
          </p:cNvPr>
          <p:cNvSpPr/>
          <p:nvPr/>
        </p:nvSpPr>
        <p:spPr>
          <a:xfrm>
            <a:off x="704850" y="3789363"/>
            <a:ext cx="2376488"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Το τιτάνιο</a:t>
            </a:r>
          </a:p>
        </p:txBody>
      </p:sp>
      <p:sp>
        <p:nvSpPr>
          <p:cNvPr id="8" name="Στρογγυλεμένο ορθογώνιο 7">
            <a:hlinkClick r:id="" action="ppaction://hlinkshowjump?jump=nextslide"/>
          </p:cNvPr>
          <p:cNvSpPr/>
          <p:nvPr/>
        </p:nvSpPr>
        <p:spPr>
          <a:xfrm>
            <a:off x="717550" y="4511675"/>
            <a:ext cx="2376488"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Ο χαλκός</a:t>
            </a:r>
          </a:p>
        </p:txBody>
      </p:sp>
      <p:pic>
        <p:nvPicPr>
          <p:cNvPr id="35846" name="Picture 9" descr="C:\Users\user\Downloads\glafka_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739775"/>
            <a:ext cx="268287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descr="\\EIRINI\share\FOTO 1 ΣΥΝΔΕΣΜΟΙ.jpg"/>
          <p:cNvPicPr>
            <a:picLocks noChangeAspect="1" noChangeArrowheads="1"/>
          </p:cNvPicPr>
          <p:nvPr/>
        </p:nvPicPr>
        <p:blipFill rotWithShape="1">
          <a:blip r:embed="rId4"/>
          <a:srcRect l="4442" t="44554" r="14355" b="26346"/>
          <a:stretch/>
        </p:blipFill>
        <p:spPr bwMode="auto">
          <a:xfrm>
            <a:off x="3409950" y="3108325"/>
            <a:ext cx="4754563" cy="16351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Ελλειψοειδής επεξήγηση 8"/>
          <p:cNvSpPr/>
          <p:nvPr/>
        </p:nvSpPr>
        <p:spPr>
          <a:xfrm>
            <a:off x="323850" y="428625"/>
            <a:ext cx="4319588" cy="2136775"/>
          </a:xfrm>
          <a:prstGeom prst="wedgeEllipseCallout">
            <a:avLst>
              <a:gd name="adj1" fmla="val 63596"/>
              <a:gd name="adj2" fmla="val 8340"/>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ln w="76200">
                <a:solidFill>
                  <a:schemeClr val="tx1"/>
                </a:solidFill>
              </a:ln>
            </a:endParaRPr>
          </a:p>
        </p:txBody>
      </p:sp>
      <p:pic>
        <p:nvPicPr>
          <p:cNvPr id="35849" name="Εικόνα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TextBox 11"/>
          <p:cNvSpPr txBox="1">
            <a:spLocks noChangeArrowheads="1"/>
          </p:cNvSpPr>
          <p:nvPr/>
        </p:nvSpPr>
        <p:spPr bwMode="auto">
          <a:xfrm rot="1867449">
            <a:off x="6678613" y="431800"/>
            <a:ext cx="69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2400">
                <a:solidFill>
                  <a:srgbClr val="FFFF00"/>
                </a:solidFill>
              </a:rPr>
              <a:t>?</a:t>
            </a:r>
          </a:p>
        </p:txBody>
      </p:sp>
      <p:sp>
        <p:nvSpPr>
          <p:cNvPr id="13" name="TextBox 12"/>
          <p:cNvSpPr txBox="1"/>
          <p:nvPr/>
        </p:nvSpPr>
        <p:spPr>
          <a:xfrm>
            <a:off x="5878513" y="90488"/>
            <a:ext cx="417512" cy="708025"/>
          </a:xfrm>
          <a:prstGeom prst="rect">
            <a:avLst/>
          </a:prstGeom>
          <a:noFill/>
        </p:spPr>
        <p:txBody>
          <a:bodyPr>
            <a:spAutoFit/>
          </a:bodyPr>
          <a:lstStyle/>
          <a:p>
            <a:pPr>
              <a:defRPr/>
            </a:pPr>
            <a:r>
              <a:rPr lang="el-GR" sz="4000" b="1" dirty="0">
                <a:solidFill>
                  <a:schemeClr val="accent4">
                    <a:lumMod val="20000"/>
                    <a:lumOff val="80000"/>
                  </a:schemeClr>
                </a:solidFill>
              </a:rPr>
              <a:t>?</a:t>
            </a:r>
          </a:p>
        </p:txBody>
      </p:sp>
      <p:sp>
        <p:nvSpPr>
          <p:cNvPr id="14" name="TextBox 13"/>
          <p:cNvSpPr txBox="1"/>
          <p:nvPr/>
        </p:nvSpPr>
        <p:spPr>
          <a:xfrm rot="19254214">
            <a:off x="5260975" y="560388"/>
            <a:ext cx="525463" cy="369887"/>
          </a:xfrm>
          <a:prstGeom prst="rect">
            <a:avLst/>
          </a:prstGeom>
          <a:noFill/>
        </p:spPr>
        <p:txBody>
          <a:bodyPr>
            <a:spAutoFit/>
          </a:bodyPr>
          <a:lstStyle/>
          <a:p>
            <a:pPr>
              <a:defRPr/>
            </a:pPr>
            <a:r>
              <a:rPr lang="el-GR" dirty="0">
                <a:solidFill>
                  <a:schemeClr val="accent1">
                    <a:lumMod val="75000"/>
                  </a:schemeClr>
                </a:solidFill>
              </a:rPr>
              <a:t>?</a:t>
            </a:r>
          </a:p>
        </p:txBody>
      </p:sp>
      <p:sp>
        <p:nvSpPr>
          <p:cNvPr id="35853" name="TextBox 14"/>
          <p:cNvSpPr txBox="1">
            <a:spLocks noChangeArrowheads="1"/>
          </p:cNvSpPr>
          <p:nvPr/>
        </p:nvSpPr>
        <p:spPr bwMode="auto">
          <a:xfrm rot="2853124">
            <a:off x="6951663" y="711200"/>
            <a:ext cx="338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solidFill>
                  <a:srgbClr val="FF0000"/>
                </a:solidFill>
              </a:rPr>
              <a:t>?</a:t>
            </a:r>
          </a:p>
        </p:txBody>
      </p:sp>
      <p:sp>
        <p:nvSpPr>
          <p:cNvPr id="35854" name="TextBox 15"/>
          <p:cNvSpPr txBox="1">
            <a:spLocks noChangeArrowheads="1"/>
          </p:cNvSpPr>
          <p:nvPr/>
        </p:nvSpPr>
        <p:spPr bwMode="auto">
          <a:xfrm rot="2125068">
            <a:off x="6361113" y="284163"/>
            <a:ext cx="360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a:t>
            </a:r>
          </a:p>
        </p:txBody>
      </p:sp>
      <p:sp>
        <p:nvSpPr>
          <p:cNvPr id="35855" name="TextBox 16"/>
          <p:cNvSpPr txBox="1">
            <a:spLocks noChangeArrowheads="1"/>
          </p:cNvSpPr>
          <p:nvPr/>
        </p:nvSpPr>
        <p:spPr bwMode="auto">
          <a:xfrm rot="-2345786">
            <a:off x="5400675" y="173038"/>
            <a:ext cx="360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3200">
                <a:solidFill>
                  <a:srgbClr val="496C32"/>
                </a:solidFill>
              </a:rPr>
              <a:t>?</a:t>
            </a:r>
          </a:p>
        </p:txBody>
      </p:sp>
      <p:pic>
        <p:nvPicPr>
          <p:cNvPr id="17" name="Picture 10" descr="C:\Users\user\Desktop\001.jpg"/>
          <p:cNvPicPr>
            <a:picLocks noChangeAspect="1" noChangeArrowheads="1"/>
          </p:cNvPicPr>
          <p:nvPr/>
        </p:nvPicPr>
        <p:blipFill rotWithShape="1">
          <a:blip r:embed="rId6">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Θέση περιεχομένου 2"/>
          <p:cNvSpPr>
            <a:spLocks noGrp="1"/>
          </p:cNvSpPr>
          <p:nvPr>
            <p:ph idx="1"/>
          </p:nvPr>
        </p:nvSpPr>
        <p:spPr/>
        <p:txBody>
          <a:bodyPr/>
          <a:lstStyle/>
          <a:p>
            <a:pPr eaLnBrk="1" hangingPunct="1"/>
            <a:r>
              <a:rPr lang="el-GR" altLang="el-GR" b="1" smtClean="0">
                <a:solidFill>
                  <a:srgbClr val="002060"/>
                </a:solidFill>
              </a:rPr>
              <a:t>Προσπάθησε ξανά!</a:t>
            </a:r>
          </a:p>
          <a:p>
            <a:pPr eaLnBrk="1" hangingPunct="1"/>
            <a:endParaRPr lang="el-GR" altLang="el-GR" smtClean="0"/>
          </a:p>
          <a:p>
            <a:pPr eaLnBrk="1" hangingPunct="1"/>
            <a:endParaRPr lang="el-GR" altLang="el-GR" smtClean="0"/>
          </a:p>
          <a:p>
            <a:pPr eaLnBrk="1" hangingPunct="1"/>
            <a:endParaRPr lang="el-GR" altLang="el-GR" smtClean="0"/>
          </a:p>
        </p:txBody>
      </p:sp>
      <p:sp>
        <p:nvSpPr>
          <p:cNvPr id="5" name="Αριστερό βέλος 4">
            <a:hlinkClick r:id="" action="ppaction://hlinkshowjump?jump=previousslide"/>
          </p:cNvPr>
          <p:cNvSpPr/>
          <p:nvPr/>
        </p:nvSpPr>
        <p:spPr>
          <a:xfrm>
            <a:off x="1187450" y="4221163"/>
            <a:ext cx="1512888" cy="7207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επιστροφή</a:t>
            </a:r>
          </a:p>
        </p:txBody>
      </p:sp>
      <p:pic>
        <p:nvPicPr>
          <p:cNvPr id="36868"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C:\Users\user\Desktop\001.jpg"/>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11" descr="C:\Users\user\Downloads\glafka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87578">
            <a:off x="3529013" y="2278063"/>
            <a:ext cx="3192462"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Εικόνα 1"/>
          <p:cNvPicPr>
            <a:picLocks noChangeAspect="1"/>
          </p:cNvPicPr>
          <p:nvPr/>
        </p:nvPicPr>
        <p:blipFill>
          <a:blip r:embed="rId5">
            <a:extLst>
              <a:ext uri="{28A0092B-C50C-407E-A947-70E740481C1C}">
                <a14:useLocalDpi xmlns:a14="http://schemas.microsoft.com/office/drawing/2010/main" val="0"/>
              </a:ext>
            </a:extLst>
          </a:blip>
          <a:srcRect l="59126" t="40654" r="18730" b="24113"/>
          <a:stretch>
            <a:fillRect/>
          </a:stretch>
        </p:blipFill>
        <p:spPr bwMode="auto">
          <a:xfrm>
            <a:off x="3376613" y="2376488"/>
            <a:ext cx="1068387"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Στρογγυλεμένο ορθογώνιο 8"/>
          <p:cNvSpPr/>
          <p:nvPr/>
        </p:nvSpPr>
        <p:spPr>
          <a:xfrm>
            <a:off x="909638" y="396875"/>
            <a:ext cx="1822450" cy="685800"/>
          </a:xfrm>
          <a:prstGeom prst="roundRect">
            <a:avLst/>
          </a:prstGeom>
          <a:solidFill>
            <a:srgbClr val="FFC000"/>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37891" name="Θέση περιεχομένου 2"/>
          <p:cNvSpPr>
            <a:spLocks noGrp="1"/>
          </p:cNvSpPr>
          <p:nvPr>
            <p:ph idx="1"/>
          </p:nvPr>
        </p:nvSpPr>
        <p:spPr>
          <a:xfrm>
            <a:off x="1100138" y="534988"/>
            <a:ext cx="1441450" cy="409575"/>
          </a:xfrm>
        </p:spPr>
        <p:txBody>
          <a:bodyPr/>
          <a:lstStyle/>
          <a:p>
            <a:pPr marL="114300" indent="0" eaLnBrk="1" hangingPunct="1">
              <a:buFont typeface="Arial" charset="0"/>
              <a:buNone/>
            </a:pPr>
            <a:r>
              <a:rPr lang="el-GR" altLang="el-GR" sz="2000" b="1" smtClean="0">
                <a:solidFill>
                  <a:srgbClr val="002060"/>
                </a:solidFill>
              </a:rPr>
              <a:t>Σωστά!</a:t>
            </a:r>
          </a:p>
          <a:p>
            <a:pPr marL="114300" indent="0" eaLnBrk="1" hangingPunct="1">
              <a:buFont typeface="Arial" charset="0"/>
              <a:buNone/>
            </a:pPr>
            <a:endParaRPr lang="el-GR" altLang="el-GR" sz="3600" smtClean="0"/>
          </a:p>
        </p:txBody>
      </p:sp>
      <p:sp>
        <p:nvSpPr>
          <p:cNvPr id="4" name="Δεξιό βέλος 3">
            <a:hlinkClick r:id="" action="ppaction://hlinkshowjump?jump=nextslide"/>
          </p:cNvPr>
          <p:cNvSpPr/>
          <p:nvPr/>
        </p:nvSpPr>
        <p:spPr>
          <a:xfrm>
            <a:off x="6645275" y="4881563"/>
            <a:ext cx="1260475" cy="720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συνέχεια</a:t>
            </a:r>
          </a:p>
        </p:txBody>
      </p:sp>
      <p:sp>
        <p:nvSpPr>
          <p:cNvPr id="5" name="TextBox 4"/>
          <p:cNvSpPr txBox="1"/>
          <p:nvPr/>
        </p:nvSpPr>
        <p:spPr>
          <a:xfrm>
            <a:off x="804863" y="1412875"/>
            <a:ext cx="7031037" cy="1477963"/>
          </a:xfrm>
          <a:prstGeom prst="rect">
            <a:avLst/>
          </a:prstGeom>
          <a:noFill/>
        </p:spPr>
        <p:txBody>
          <a:bodyPr>
            <a:spAutoFit/>
          </a:bodyPr>
          <a:lstStyle/>
          <a:p>
            <a:pPr fontAlgn="auto">
              <a:spcBef>
                <a:spcPts val="0"/>
              </a:spcBef>
              <a:spcAft>
                <a:spcPts val="0"/>
              </a:spcAft>
              <a:defRPr/>
            </a:pPr>
            <a:r>
              <a:rPr lang="el-GR" dirty="0">
                <a:solidFill>
                  <a:srgbClr val="002060"/>
                </a:solidFill>
                <a:latin typeface="+mn-lt"/>
                <a:cs typeface="+mn-cs"/>
              </a:rPr>
              <a:t>Το τιτάνιο χρησιμοποιείται σήμερα στην αναστήλωση των μνημείων της Ακρόπολης για την κατασκευή συνδέσμων μεταξύ των λίθων. Είναι ένα σχετικά ελαφρύ μέταλλο που δεν σκουριάζει και δεν προκαλεί βλάβη στο μάρμαρο. Γύρω  από τους συνδέσμους τοποθετείται λάσπη από λευκό τσιμέντο.</a:t>
            </a:r>
          </a:p>
        </p:txBody>
      </p:sp>
      <p:pic>
        <p:nvPicPr>
          <p:cNvPr id="33797" name="Picture 5" descr="C:\Users\vlassis\Documents\ΕΙΡΗΝΗ\ΑΡΧΕΙΑ\ΑΡΧΕΙΟ ΕΚΠ.ΠΡΟΓΡ-ΦΩΤΟΓΡΑΦΙΕΣ\EKDOSEIS\MS\ANASTHLOSH\ΕΦ-ΑΝΑΣΤΗΛΩΣΗ\ANASTHLOSH-KARTELLES\ΜΕΘΟΔΟΣ\DOMIKH APOKATASTASH\ΣΥΝΔΕΣΜΟΙ.jpg"/>
          <p:cNvPicPr>
            <a:picLocks noChangeAspect="1" noChangeArrowheads="1"/>
          </p:cNvPicPr>
          <p:nvPr/>
        </p:nvPicPr>
        <p:blipFill>
          <a:blip r:embed="rId2"/>
          <a:srcRect/>
          <a:stretch>
            <a:fillRect/>
          </a:stretch>
        </p:blipFill>
        <p:spPr bwMode="auto">
          <a:xfrm>
            <a:off x="6289675" y="3284538"/>
            <a:ext cx="1971675" cy="1320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Box 1"/>
          <p:cNvSpPr txBox="1">
            <a:spLocks noChangeArrowheads="1"/>
          </p:cNvSpPr>
          <p:nvPr/>
        </p:nvSpPr>
        <p:spPr bwMode="auto">
          <a:xfrm>
            <a:off x="804863" y="3303588"/>
            <a:ext cx="36004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solidFill>
                  <a:srgbClr val="002060"/>
                </a:solidFill>
              </a:rPr>
              <a:t>Οι αντίστοιχοι αρχαίοι σύνδεσμοι ήταν φτιαγμένοι από σίδηρο και τους προστάτευαν περιχύνοντάς τους με λιωμένο μόλυβδο για να μην σκουριάζουν</a:t>
            </a:r>
            <a:r>
              <a:rPr lang="el-GR" altLang="el-GR" sz="1800">
                <a:solidFill>
                  <a:schemeClr val="tx2"/>
                </a:solidFill>
              </a:rPr>
              <a:t>.</a:t>
            </a:r>
          </a:p>
        </p:txBody>
      </p:sp>
      <p:pic>
        <p:nvPicPr>
          <p:cNvPr id="37896" name="Εικόνα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descr="C:\Users\user\Desktop\ΑΡΧΕΙΑ\ΕΝΤΥΠΑ\ΣΥΝΟΠΤΙΚΟΣ ΔΙΑΓΩΝΙΣΜΟΣ -ΑΝΑΘΕΣΗ 2021\ΝΑΟΣ\ΦΩΤΟ ΝΑΟΥ\ΚΑΤΑΣΚΕΥΗ\10 Μολυβδοχόηση.png"/>
          <p:cNvPicPr>
            <a:picLocks noChangeAspect="1" noChangeArrowheads="1"/>
          </p:cNvPicPr>
          <p:nvPr/>
        </p:nvPicPr>
        <p:blipFill>
          <a:blip r:embed="rId4"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62793" y="2935601"/>
            <a:ext cx="1870620" cy="25383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user\Desktop\001.jpg"/>
          <p:cNvPicPr>
            <a:picLocks noChangeAspect="1" noChangeArrowheads="1"/>
          </p:cNvPicPr>
          <p:nvPr/>
        </p:nvPicPr>
        <p:blipFill rotWithShape="1">
          <a:blip r:embed="rId5">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Υπότιτλος 2"/>
          <p:cNvSpPr>
            <a:spLocks noGrp="1"/>
          </p:cNvSpPr>
          <p:nvPr>
            <p:ph type="subTitle" idx="1"/>
          </p:nvPr>
        </p:nvSpPr>
        <p:spPr>
          <a:xfrm>
            <a:off x="755650" y="587375"/>
            <a:ext cx="3960813" cy="1751013"/>
          </a:xfrm>
        </p:spPr>
        <p:txBody>
          <a:bodyPr>
            <a:normAutofit lnSpcReduction="10000"/>
          </a:bodyPr>
          <a:lstStyle/>
          <a:p>
            <a:pPr algn="ctr" eaLnBrk="1" hangingPunct="1">
              <a:defRPr/>
            </a:pPr>
            <a:r>
              <a:rPr lang="el-GR" altLang="el-GR" b="1" dirty="0" smtClean="0">
                <a:solidFill>
                  <a:schemeClr val="accent1">
                    <a:lumMod val="75000"/>
                  </a:schemeClr>
                </a:solidFill>
              </a:rPr>
              <a:t>Η ατμοσφαιρική ρύπανση δημιουργεί </a:t>
            </a:r>
          </a:p>
          <a:p>
            <a:pPr algn="ctr" eaLnBrk="1" hangingPunct="1">
              <a:defRPr/>
            </a:pPr>
            <a:r>
              <a:rPr lang="el-GR" altLang="el-GR" b="1" dirty="0" smtClean="0">
                <a:solidFill>
                  <a:schemeClr val="accent1">
                    <a:lumMod val="75000"/>
                  </a:schemeClr>
                </a:solidFill>
              </a:rPr>
              <a:t>στην επιφάνεια των γλυπτών ένα </a:t>
            </a:r>
          </a:p>
          <a:p>
            <a:pPr algn="ctr" eaLnBrk="1" hangingPunct="1">
              <a:defRPr/>
            </a:pPr>
            <a:r>
              <a:rPr lang="el-GR" altLang="el-GR" b="1" dirty="0" smtClean="0">
                <a:solidFill>
                  <a:schemeClr val="accent1">
                    <a:lumMod val="75000"/>
                  </a:schemeClr>
                </a:solidFill>
              </a:rPr>
              <a:t>λεπτό μαύρο στρώμα. </a:t>
            </a:r>
          </a:p>
          <a:p>
            <a:pPr algn="ctr" eaLnBrk="1" hangingPunct="1">
              <a:defRPr/>
            </a:pPr>
            <a:r>
              <a:rPr lang="el-GR" altLang="el-GR" b="1" dirty="0" smtClean="0">
                <a:solidFill>
                  <a:schemeClr val="accent1">
                    <a:lumMod val="75000"/>
                  </a:schemeClr>
                </a:solidFill>
              </a:rPr>
              <a:t>Αυτό καθαρίζεται με…:</a:t>
            </a:r>
            <a:endParaRPr lang="el-GR" altLang="el-GR" dirty="0" smtClean="0">
              <a:solidFill>
                <a:schemeClr val="accent1">
                  <a:lumMod val="75000"/>
                </a:schemeClr>
              </a:solidFill>
            </a:endParaRPr>
          </a:p>
        </p:txBody>
      </p:sp>
      <p:sp>
        <p:nvSpPr>
          <p:cNvPr id="5" name="Στρογγυλεμένο ορθογώνιο 4">
            <a:hlinkClick r:id="rId2" action="ppaction://hlinksldjump"/>
          </p:cNvPr>
          <p:cNvSpPr/>
          <p:nvPr/>
        </p:nvSpPr>
        <p:spPr>
          <a:xfrm>
            <a:off x="395288" y="3068638"/>
            <a:ext cx="3097212" cy="576262"/>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ακτίνες λέιζερ</a:t>
            </a:r>
          </a:p>
        </p:txBody>
      </p:sp>
      <p:sp>
        <p:nvSpPr>
          <p:cNvPr id="7" name="Στρογγυλεμένο ορθογώνιο 6">
            <a:hlinkClick r:id="" action="ppaction://hlinkshowjump?jump=nextslide"/>
          </p:cNvPr>
          <p:cNvSpPr/>
          <p:nvPr/>
        </p:nvSpPr>
        <p:spPr>
          <a:xfrm>
            <a:off x="395288" y="3933825"/>
            <a:ext cx="3097212" cy="503238"/>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νερό και σαπούνι</a:t>
            </a:r>
          </a:p>
        </p:txBody>
      </p:sp>
      <p:sp>
        <p:nvSpPr>
          <p:cNvPr id="8" name="Στρογγυλεμένο ορθογώνιο 7">
            <a:hlinkClick r:id="" action="ppaction://hlinkshowjump?jump=nextslide"/>
          </p:cNvPr>
          <p:cNvSpPr/>
          <p:nvPr/>
        </p:nvSpPr>
        <p:spPr>
          <a:xfrm>
            <a:off x="398463" y="4722813"/>
            <a:ext cx="3094037" cy="576262"/>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διαλύματα</a:t>
            </a:r>
          </a:p>
        </p:txBody>
      </p:sp>
      <p:pic>
        <p:nvPicPr>
          <p:cNvPr id="34822" name="Picture 1" descr="https://www.ysma.gr/wp-content/uploads/2018/05/17_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9888" y="2397125"/>
            <a:ext cx="3841750" cy="2927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8919" name="Picture 11" descr="C:\Users\user\Downloads\glafka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30933">
            <a:off x="5408613" y="449263"/>
            <a:ext cx="2151062"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Εικόνα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Ελλειψοειδής επεξήγηση 10"/>
          <p:cNvSpPr/>
          <p:nvPr/>
        </p:nvSpPr>
        <p:spPr>
          <a:xfrm>
            <a:off x="539750" y="265113"/>
            <a:ext cx="4319588" cy="2300287"/>
          </a:xfrm>
          <a:prstGeom prst="wedgeEllipseCallout">
            <a:avLst>
              <a:gd name="adj1" fmla="val 59347"/>
              <a:gd name="adj2" fmla="val -8934"/>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ln w="76200">
                <a:solidFill>
                  <a:schemeClr val="tx1"/>
                </a:solidFill>
              </a:ln>
              <a:solidFill>
                <a:schemeClr val="accent1">
                  <a:lumMod val="75000"/>
                </a:schemeClr>
              </a:solidFill>
            </a:endParaRPr>
          </a:p>
        </p:txBody>
      </p:sp>
      <p:sp>
        <p:nvSpPr>
          <p:cNvPr id="38922" name="TextBox 11"/>
          <p:cNvSpPr txBox="1">
            <a:spLocks noChangeArrowheads="1"/>
          </p:cNvSpPr>
          <p:nvPr/>
        </p:nvSpPr>
        <p:spPr bwMode="auto">
          <a:xfrm rot="1867449">
            <a:off x="6557963" y="374650"/>
            <a:ext cx="69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2400">
                <a:solidFill>
                  <a:srgbClr val="FFFF00"/>
                </a:solidFill>
              </a:rPr>
              <a:t>?</a:t>
            </a:r>
          </a:p>
        </p:txBody>
      </p:sp>
      <p:sp>
        <p:nvSpPr>
          <p:cNvPr id="13" name="TextBox 12"/>
          <p:cNvSpPr txBox="1"/>
          <p:nvPr/>
        </p:nvSpPr>
        <p:spPr>
          <a:xfrm>
            <a:off x="5757863" y="33338"/>
            <a:ext cx="417512" cy="706437"/>
          </a:xfrm>
          <a:prstGeom prst="rect">
            <a:avLst/>
          </a:prstGeom>
          <a:noFill/>
        </p:spPr>
        <p:txBody>
          <a:bodyPr>
            <a:spAutoFit/>
          </a:bodyPr>
          <a:lstStyle/>
          <a:p>
            <a:pPr>
              <a:defRPr/>
            </a:pPr>
            <a:r>
              <a:rPr lang="el-GR" sz="4000" b="1" dirty="0">
                <a:solidFill>
                  <a:schemeClr val="accent4">
                    <a:lumMod val="20000"/>
                    <a:lumOff val="80000"/>
                  </a:schemeClr>
                </a:solidFill>
              </a:rPr>
              <a:t>?</a:t>
            </a:r>
          </a:p>
        </p:txBody>
      </p:sp>
      <p:sp>
        <p:nvSpPr>
          <p:cNvPr id="14" name="TextBox 13"/>
          <p:cNvSpPr txBox="1"/>
          <p:nvPr/>
        </p:nvSpPr>
        <p:spPr>
          <a:xfrm rot="19254214">
            <a:off x="5141913" y="503238"/>
            <a:ext cx="523875" cy="369887"/>
          </a:xfrm>
          <a:prstGeom prst="rect">
            <a:avLst/>
          </a:prstGeom>
          <a:noFill/>
        </p:spPr>
        <p:txBody>
          <a:bodyPr>
            <a:spAutoFit/>
          </a:bodyPr>
          <a:lstStyle/>
          <a:p>
            <a:pPr>
              <a:defRPr/>
            </a:pPr>
            <a:r>
              <a:rPr lang="el-GR" dirty="0">
                <a:solidFill>
                  <a:schemeClr val="accent1">
                    <a:lumMod val="75000"/>
                  </a:schemeClr>
                </a:solidFill>
              </a:rPr>
              <a:t>?</a:t>
            </a:r>
          </a:p>
        </p:txBody>
      </p:sp>
      <p:sp>
        <p:nvSpPr>
          <p:cNvPr id="38925" name="TextBox 14"/>
          <p:cNvSpPr txBox="1">
            <a:spLocks noChangeArrowheads="1"/>
          </p:cNvSpPr>
          <p:nvPr/>
        </p:nvSpPr>
        <p:spPr bwMode="auto">
          <a:xfrm rot="2853124">
            <a:off x="6831013" y="652463"/>
            <a:ext cx="338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solidFill>
                  <a:srgbClr val="FF0000"/>
                </a:solidFill>
              </a:rPr>
              <a:t>?</a:t>
            </a:r>
          </a:p>
        </p:txBody>
      </p:sp>
      <p:sp>
        <p:nvSpPr>
          <p:cNvPr id="38926" name="TextBox 15"/>
          <p:cNvSpPr txBox="1">
            <a:spLocks noChangeArrowheads="1"/>
          </p:cNvSpPr>
          <p:nvPr/>
        </p:nvSpPr>
        <p:spPr bwMode="auto">
          <a:xfrm rot="2125068">
            <a:off x="6240463" y="227013"/>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a:t>
            </a:r>
          </a:p>
        </p:txBody>
      </p:sp>
      <p:sp>
        <p:nvSpPr>
          <p:cNvPr id="38927" name="TextBox 16"/>
          <p:cNvSpPr txBox="1">
            <a:spLocks noChangeArrowheads="1"/>
          </p:cNvSpPr>
          <p:nvPr/>
        </p:nvSpPr>
        <p:spPr bwMode="auto">
          <a:xfrm rot="-2345786">
            <a:off x="5280025" y="114300"/>
            <a:ext cx="3603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3200">
                <a:solidFill>
                  <a:srgbClr val="496C32"/>
                </a:solidFill>
              </a:rPr>
              <a:t>?</a:t>
            </a:r>
          </a:p>
        </p:txBody>
      </p:sp>
      <p:pic>
        <p:nvPicPr>
          <p:cNvPr id="17" name="Picture 10" descr="C:\Users\user\Desktop\001.jpg"/>
          <p:cNvPicPr>
            <a:picLocks noChangeAspect="1" noChangeArrowheads="1"/>
          </p:cNvPicPr>
          <p:nvPr/>
        </p:nvPicPr>
        <p:blipFill rotWithShape="1">
          <a:blip r:embed="rId6">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Θέση περιεχομένου 2"/>
          <p:cNvSpPr>
            <a:spLocks noGrp="1"/>
          </p:cNvSpPr>
          <p:nvPr>
            <p:ph idx="1"/>
          </p:nvPr>
        </p:nvSpPr>
        <p:spPr/>
        <p:txBody>
          <a:bodyPr/>
          <a:lstStyle/>
          <a:p>
            <a:pPr eaLnBrk="1" hangingPunct="1"/>
            <a:r>
              <a:rPr lang="el-GR" altLang="el-GR" b="1" smtClean="0">
                <a:solidFill>
                  <a:srgbClr val="002060"/>
                </a:solidFill>
              </a:rPr>
              <a:t>Προσπάθησε ξανά!</a:t>
            </a:r>
          </a:p>
          <a:p>
            <a:pPr eaLnBrk="1" hangingPunct="1"/>
            <a:endParaRPr lang="el-GR" altLang="el-GR" smtClean="0"/>
          </a:p>
          <a:p>
            <a:pPr eaLnBrk="1" hangingPunct="1"/>
            <a:endParaRPr lang="el-GR" altLang="el-GR" smtClean="0"/>
          </a:p>
          <a:p>
            <a:pPr eaLnBrk="1" hangingPunct="1"/>
            <a:endParaRPr lang="el-GR" altLang="el-GR" smtClean="0"/>
          </a:p>
        </p:txBody>
      </p:sp>
      <p:sp>
        <p:nvSpPr>
          <p:cNvPr id="5" name="Αριστερό βέλος 4">
            <a:hlinkClick r:id="" action="ppaction://hlinkshowjump?jump=previousslide"/>
          </p:cNvPr>
          <p:cNvSpPr/>
          <p:nvPr/>
        </p:nvSpPr>
        <p:spPr>
          <a:xfrm>
            <a:off x="1187450" y="4221163"/>
            <a:ext cx="1512888" cy="7207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επιστροφή</a:t>
            </a:r>
          </a:p>
        </p:txBody>
      </p:sp>
      <p:pic>
        <p:nvPicPr>
          <p:cNvPr id="39940"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C:\Users\user\Desktop\001.jpg"/>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pic>
        <p:nvPicPr>
          <p:cNvPr id="39942" name="Picture 11" descr="C:\Users\user\Downloads\glafka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87578">
            <a:off x="3529013" y="2278063"/>
            <a:ext cx="3192462"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Εικόνα 1"/>
          <p:cNvPicPr>
            <a:picLocks noChangeAspect="1"/>
          </p:cNvPicPr>
          <p:nvPr/>
        </p:nvPicPr>
        <p:blipFill>
          <a:blip r:embed="rId5">
            <a:extLst>
              <a:ext uri="{28A0092B-C50C-407E-A947-70E740481C1C}">
                <a14:useLocalDpi xmlns:a14="http://schemas.microsoft.com/office/drawing/2010/main" val="0"/>
              </a:ext>
            </a:extLst>
          </a:blip>
          <a:srcRect l="59126" t="40654" r="18730" b="24113"/>
          <a:stretch>
            <a:fillRect/>
          </a:stretch>
        </p:blipFill>
        <p:spPr bwMode="auto">
          <a:xfrm>
            <a:off x="3376613" y="2376488"/>
            <a:ext cx="1068387"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Στρογγυλεμένο ορθογώνιο 8"/>
          <p:cNvSpPr/>
          <p:nvPr/>
        </p:nvSpPr>
        <p:spPr>
          <a:xfrm>
            <a:off x="774700" y="1052513"/>
            <a:ext cx="1822450" cy="685800"/>
          </a:xfrm>
          <a:prstGeom prst="roundRect">
            <a:avLst/>
          </a:prstGeom>
          <a:solidFill>
            <a:srgbClr val="FFC000"/>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36866" name="Θέση περιεχομένου 2"/>
          <p:cNvSpPr>
            <a:spLocks noGrp="1"/>
          </p:cNvSpPr>
          <p:nvPr>
            <p:ph idx="1"/>
          </p:nvPr>
        </p:nvSpPr>
        <p:spPr>
          <a:xfrm>
            <a:off x="1042988" y="1163638"/>
            <a:ext cx="1512887" cy="576262"/>
          </a:xfrm>
        </p:spPr>
        <p:txBody>
          <a:bodyPr/>
          <a:lstStyle/>
          <a:p>
            <a:pPr marL="114300" indent="0" eaLnBrk="1" hangingPunct="1">
              <a:buFont typeface="Arial" charset="0"/>
              <a:buNone/>
              <a:defRPr/>
            </a:pPr>
            <a:r>
              <a:rPr lang="el-GR" altLang="el-GR" b="1" dirty="0" smtClean="0">
                <a:solidFill>
                  <a:srgbClr val="002060"/>
                </a:solidFill>
              </a:rPr>
              <a:t>Σωστά!</a:t>
            </a:r>
          </a:p>
          <a:p>
            <a:pPr eaLnBrk="1" hangingPunct="1">
              <a:defRPr/>
            </a:pPr>
            <a:endParaRPr lang="el-GR" altLang="el-GR" dirty="0" smtClean="0"/>
          </a:p>
          <a:p>
            <a:pPr eaLnBrk="1" hangingPunct="1">
              <a:defRPr/>
            </a:pPr>
            <a:endParaRPr lang="el-GR" altLang="el-GR" dirty="0" smtClean="0"/>
          </a:p>
        </p:txBody>
      </p:sp>
      <p:sp>
        <p:nvSpPr>
          <p:cNvPr id="4" name="Δεξιό βέλος 3">
            <a:hlinkClick r:id="" action="ppaction://hlinkshowjump?jump=nextslide"/>
          </p:cNvPr>
          <p:cNvSpPr/>
          <p:nvPr/>
        </p:nvSpPr>
        <p:spPr>
          <a:xfrm>
            <a:off x="6011863" y="4868863"/>
            <a:ext cx="1260475" cy="720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συνέχεια</a:t>
            </a:r>
          </a:p>
        </p:txBody>
      </p:sp>
      <p:sp>
        <p:nvSpPr>
          <p:cNvPr id="2" name="TextBox 1"/>
          <p:cNvSpPr txBox="1"/>
          <p:nvPr/>
        </p:nvSpPr>
        <p:spPr>
          <a:xfrm>
            <a:off x="241300" y="2038350"/>
            <a:ext cx="3598863" cy="2308225"/>
          </a:xfrm>
          <a:prstGeom prst="rect">
            <a:avLst/>
          </a:prstGeom>
          <a:noFill/>
        </p:spPr>
        <p:txBody>
          <a:bodyPr>
            <a:spAutoFit/>
          </a:bodyPr>
          <a:lstStyle/>
          <a:p>
            <a:pPr fontAlgn="auto">
              <a:spcBef>
                <a:spcPts val="0"/>
              </a:spcBef>
              <a:spcAft>
                <a:spcPts val="0"/>
              </a:spcAft>
              <a:defRPr/>
            </a:pPr>
            <a:r>
              <a:rPr lang="el-GR" dirty="0">
                <a:solidFill>
                  <a:srgbClr val="002060"/>
                </a:solidFill>
                <a:latin typeface="+mn-lt"/>
                <a:cs typeface="+mn-cs"/>
              </a:rPr>
              <a:t>Με ακτίνες λέιζερ έχουν καθαριστεί:</a:t>
            </a:r>
          </a:p>
          <a:p>
            <a:pPr marL="285750" indent="-285750" fontAlgn="auto">
              <a:spcBef>
                <a:spcPts val="0"/>
              </a:spcBef>
              <a:spcAft>
                <a:spcPts val="0"/>
              </a:spcAft>
              <a:buFont typeface="Wingdings" panose="05000000000000000000" pitchFamily="2" charset="2"/>
              <a:buChar char="ü"/>
              <a:defRPr/>
            </a:pPr>
            <a:r>
              <a:rPr lang="el-GR" dirty="0">
                <a:solidFill>
                  <a:srgbClr val="002060"/>
                </a:solidFill>
                <a:latin typeface="+mn-lt"/>
                <a:cs typeface="+mn-cs"/>
              </a:rPr>
              <a:t> οι λίθοι της δυτικής ζωφόρου του Παρθενώνα, </a:t>
            </a:r>
          </a:p>
          <a:p>
            <a:pPr marL="285750" indent="-285750" fontAlgn="auto">
              <a:spcBef>
                <a:spcPts val="0"/>
              </a:spcBef>
              <a:spcAft>
                <a:spcPts val="0"/>
              </a:spcAft>
              <a:buFont typeface="Wingdings" panose="05000000000000000000" pitchFamily="2" charset="2"/>
              <a:buChar char="ü"/>
              <a:defRPr/>
            </a:pPr>
            <a:r>
              <a:rPr lang="el-GR" dirty="0">
                <a:solidFill>
                  <a:srgbClr val="002060"/>
                </a:solidFill>
                <a:latin typeface="+mn-lt"/>
                <a:cs typeface="+mn-cs"/>
              </a:rPr>
              <a:t>οι Καρυάτιδες </a:t>
            </a:r>
          </a:p>
          <a:p>
            <a:pPr marL="285750" indent="-285750" fontAlgn="auto">
              <a:spcBef>
                <a:spcPts val="0"/>
              </a:spcBef>
              <a:spcAft>
                <a:spcPts val="0"/>
              </a:spcAft>
              <a:buFont typeface="Wingdings" panose="05000000000000000000" pitchFamily="2" charset="2"/>
              <a:buChar char="ü"/>
              <a:defRPr/>
            </a:pPr>
            <a:r>
              <a:rPr lang="el-GR" dirty="0">
                <a:solidFill>
                  <a:srgbClr val="002060"/>
                </a:solidFill>
                <a:latin typeface="+mn-lt"/>
                <a:cs typeface="+mn-cs"/>
              </a:rPr>
              <a:t>η οροφή που στηρίζουν οι Καρυάτιδες στο  Ερέχθειο</a:t>
            </a:r>
          </a:p>
          <a:p>
            <a:pPr marL="285750" indent="-285750" fontAlgn="auto">
              <a:spcBef>
                <a:spcPts val="0"/>
              </a:spcBef>
              <a:spcAft>
                <a:spcPts val="0"/>
              </a:spcAft>
              <a:buFont typeface="Wingdings" panose="05000000000000000000" pitchFamily="2" charset="2"/>
              <a:buChar char="ü"/>
              <a:defRPr/>
            </a:pPr>
            <a:r>
              <a:rPr lang="el-GR" dirty="0">
                <a:solidFill>
                  <a:srgbClr val="002060"/>
                </a:solidFill>
                <a:latin typeface="+mn-lt"/>
                <a:cs typeface="+mn-cs"/>
              </a:rPr>
              <a:t> η ζωφόρος του Ναού της Αθηνάς Νίκης.</a:t>
            </a:r>
          </a:p>
        </p:txBody>
      </p:sp>
      <p:pic>
        <p:nvPicPr>
          <p:cNvPr id="36869" name="Picture 5" descr="C:\Users\user\Desktop\ΑΡΧΕΙΑ\ΣΩΚΡΑΤΗΣ\Iris2010\w06 1CompFinFInk4.tif"/>
          <p:cNvPicPr>
            <a:picLocks noChangeAspect="1" noChangeArrowheads="1"/>
          </p:cNvPicPr>
          <p:nvPr/>
        </p:nvPicPr>
        <p:blipFill>
          <a:blip r:embed="rId2">
            <a:extLst>
              <a:ext uri="{28A0092B-C50C-407E-A947-70E740481C1C}">
                <a14:useLocalDpi xmlns:a14="http://schemas.microsoft.com/office/drawing/2010/main" val="0"/>
              </a:ext>
            </a:extLst>
          </a:blip>
          <a:srcRect l="4166" t="6946" r="4584" b="7210"/>
          <a:stretch>
            <a:fillRect/>
          </a:stretch>
        </p:blipFill>
        <p:spPr bwMode="auto">
          <a:xfrm>
            <a:off x="3852863" y="1685802"/>
            <a:ext cx="4318000" cy="29892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0967" name="TextBox 5">
            <a:hlinkClick r:id="rId3"/>
          </p:cNvPr>
          <p:cNvSpPr txBox="1">
            <a:spLocks noChangeArrowheads="1"/>
          </p:cNvSpPr>
          <p:nvPr/>
        </p:nvSpPr>
        <p:spPr bwMode="auto">
          <a:xfrm>
            <a:off x="1116013" y="5229225"/>
            <a:ext cx="36718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algn="just" eaLnBrk="1" hangingPunct="1">
              <a:spcBef>
                <a:spcPct val="0"/>
              </a:spcBef>
              <a:buClrTx/>
              <a:buFontTx/>
              <a:buNone/>
            </a:pPr>
            <a:r>
              <a:rPr lang="el-GR" altLang="el-GR" sz="1800" b="1">
                <a:solidFill>
                  <a:srgbClr val="002060"/>
                </a:solidFill>
              </a:rPr>
              <a:t>Πάτησε </a:t>
            </a:r>
            <a:r>
              <a:rPr lang="el-GR" altLang="el-GR" sz="1800" b="1">
                <a:solidFill>
                  <a:srgbClr val="002060"/>
                </a:solidFill>
                <a:hlinkClick r:id="rId4"/>
              </a:rPr>
              <a:t>εδώ</a:t>
            </a:r>
            <a:r>
              <a:rPr lang="el-GR" altLang="el-GR" sz="1800" b="1">
                <a:solidFill>
                  <a:srgbClr val="002060"/>
                </a:solidFill>
              </a:rPr>
              <a:t> για να δεις ένα βίντεο με τον καθαρισμό των Καρυάτιδων στο μουσείο Ακρόπολης</a:t>
            </a:r>
          </a:p>
        </p:txBody>
      </p:sp>
      <p:pic>
        <p:nvPicPr>
          <p:cNvPr id="40968" name="Εικόνα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C:\Users\user\Desktop\001.jpg"/>
          <p:cNvPicPr>
            <a:picLocks noChangeAspect="1" noChangeArrowheads="1"/>
          </p:cNvPicPr>
          <p:nvPr/>
        </p:nvPicPr>
        <p:blipFill rotWithShape="1">
          <a:blip r:embed="rId6">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9" descr="C:\Users\user\AppData\Local\Temp\PK5A7F.tmp\Paget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745" y="823118"/>
            <a:ext cx="2778125" cy="1824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122" name="Υπότιτλος 2"/>
          <p:cNvSpPr>
            <a:spLocks noGrp="1"/>
          </p:cNvSpPr>
          <p:nvPr>
            <p:ph type="subTitle" idx="1"/>
          </p:nvPr>
        </p:nvSpPr>
        <p:spPr>
          <a:xfrm>
            <a:off x="263525" y="542925"/>
            <a:ext cx="3209925" cy="1758950"/>
          </a:xfrm>
          <a:extLst>
            <a:ext uri="{91240B29-F687-4F45-9708-019B960494DF}">
              <a14:hiddenLine xmlns:a14="http://schemas.microsoft.com/office/drawing/2010/main" w="28575">
                <a:solidFill>
                  <a:srgbClr val="000000"/>
                </a:solidFill>
                <a:miter lim="800000"/>
                <a:headEnd/>
                <a:tailEnd/>
              </a14:hiddenLine>
            </a:ext>
          </a:extLst>
        </p:spPr>
        <p:txBody>
          <a:bodyPr/>
          <a:lstStyle/>
          <a:p>
            <a:pPr algn="ctr" eaLnBrk="1" hangingPunct="1">
              <a:defRPr/>
            </a:pPr>
            <a:r>
              <a:rPr lang="el-GR" altLang="el-GR" b="1" dirty="0" smtClean="0">
                <a:solidFill>
                  <a:schemeClr val="accent1">
                    <a:lumMod val="75000"/>
                  </a:schemeClr>
                </a:solidFill>
              </a:rPr>
              <a:t>Σεισμοί, παγετός, ακαθαρσίες πουλιών  προκαλούν φθορές στα μνημεία.</a:t>
            </a:r>
            <a:r>
              <a:rPr lang="en-US" altLang="el-GR" b="1" dirty="0" smtClean="0">
                <a:solidFill>
                  <a:schemeClr val="accent1">
                    <a:lumMod val="75000"/>
                  </a:schemeClr>
                </a:solidFill>
              </a:rPr>
              <a:t> </a:t>
            </a:r>
            <a:endParaRPr lang="el-GR" altLang="el-GR" b="1" dirty="0" smtClean="0">
              <a:solidFill>
                <a:schemeClr val="accent1">
                  <a:lumMod val="75000"/>
                </a:schemeClr>
              </a:solidFill>
            </a:endParaRPr>
          </a:p>
          <a:p>
            <a:pPr algn="ctr" eaLnBrk="1" hangingPunct="1">
              <a:defRPr/>
            </a:pPr>
            <a:r>
              <a:rPr lang="el-GR" altLang="el-GR" b="1" dirty="0" smtClean="0">
                <a:solidFill>
                  <a:schemeClr val="accent1">
                    <a:lumMod val="75000"/>
                  </a:schemeClr>
                </a:solidFill>
              </a:rPr>
              <a:t>Είναι …: </a:t>
            </a:r>
          </a:p>
        </p:txBody>
      </p:sp>
      <p:sp>
        <p:nvSpPr>
          <p:cNvPr id="5" name="Στρογγυλεμένο ορθογώνιο 4">
            <a:hlinkClick r:id="rId3" action="ppaction://hlinksldjump"/>
          </p:cNvPr>
          <p:cNvSpPr/>
          <p:nvPr/>
        </p:nvSpPr>
        <p:spPr>
          <a:xfrm>
            <a:off x="266700" y="2997200"/>
            <a:ext cx="2720975"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chemeClr val="accent3">
                    <a:lumMod val="50000"/>
                  </a:schemeClr>
                </a:solidFill>
              </a:rPr>
              <a:t> </a:t>
            </a:r>
            <a:r>
              <a:rPr lang="el-GR" dirty="0">
                <a:solidFill>
                  <a:srgbClr val="002060"/>
                </a:solidFill>
              </a:rPr>
              <a:t>..παράγοντες της φύσης</a:t>
            </a:r>
          </a:p>
        </p:txBody>
      </p:sp>
      <p:sp>
        <p:nvSpPr>
          <p:cNvPr id="7" name="Στρογγυλεμένο ορθογώνιο 6">
            <a:hlinkClick r:id="" action="ppaction://hlinkshowjump?jump=nextslide"/>
          </p:cNvPr>
          <p:cNvSpPr/>
          <p:nvPr/>
        </p:nvSpPr>
        <p:spPr>
          <a:xfrm>
            <a:off x="266700" y="3717925"/>
            <a:ext cx="2678113"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…ανθρώπινες ενέργειες</a:t>
            </a:r>
          </a:p>
        </p:txBody>
      </p:sp>
      <p:sp>
        <p:nvSpPr>
          <p:cNvPr id="8" name="Στρογγυλεμένο ορθογώνιο 7">
            <a:hlinkClick r:id="" action="ppaction://hlinkshowjump?jump=nextslide"/>
          </p:cNvPr>
          <p:cNvSpPr/>
          <p:nvPr/>
        </p:nvSpPr>
        <p:spPr>
          <a:xfrm>
            <a:off x="298450" y="4365625"/>
            <a:ext cx="2678113"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…και τα δύο παραπάνω</a:t>
            </a:r>
          </a:p>
        </p:txBody>
      </p:sp>
      <p:pic>
        <p:nvPicPr>
          <p:cNvPr id="4104" name="Picture 10" descr="C:\Users\user\AppData\Local\Temp\PKF46E.tmp\Seismos_n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5506">
            <a:off x="3287351" y="2638316"/>
            <a:ext cx="1816100" cy="2725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5" name="Picture 11" descr="C:\Users\user\AppData\Local\Temp\PK513E.tmp\Perister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44883">
            <a:off x="5258593" y="3729516"/>
            <a:ext cx="2795588" cy="185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9" name="Εικόνα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1" descr="C:\Users\user\Downloads\glafka_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938495">
            <a:off x="3022600" y="622300"/>
            <a:ext cx="24765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Ελλειψοειδής επεξήγηση 17"/>
          <p:cNvSpPr/>
          <p:nvPr/>
        </p:nvSpPr>
        <p:spPr>
          <a:xfrm>
            <a:off x="298450" y="261938"/>
            <a:ext cx="3200400" cy="2022475"/>
          </a:xfrm>
          <a:prstGeom prst="wedgeEllipseCallout">
            <a:avLst>
              <a:gd name="adj1" fmla="val 58737"/>
              <a:gd name="adj2" fmla="val -19457"/>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srgbClr val="C00000"/>
              </a:solidFill>
            </a:endParaRPr>
          </a:p>
        </p:txBody>
      </p:sp>
      <p:sp>
        <p:nvSpPr>
          <p:cNvPr id="5132" name="TextBox 18"/>
          <p:cNvSpPr txBox="1">
            <a:spLocks noChangeArrowheads="1"/>
          </p:cNvSpPr>
          <p:nvPr/>
        </p:nvSpPr>
        <p:spPr bwMode="auto">
          <a:xfrm rot="-245039">
            <a:off x="3927475" y="493713"/>
            <a:ext cx="35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a:t>
            </a:r>
          </a:p>
        </p:txBody>
      </p:sp>
      <p:sp>
        <p:nvSpPr>
          <p:cNvPr id="5133" name="TextBox 19"/>
          <p:cNvSpPr txBox="1">
            <a:spLocks noChangeArrowheads="1"/>
          </p:cNvSpPr>
          <p:nvPr/>
        </p:nvSpPr>
        <p:spPr bwMode="auto">
          <a:xfrm rot="2600938">
            <a:off x="4856163" y="454025"/>
            <a:ext cx="3587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3200">
                <a:solidFill>
                  <a:srgbClr val="496C32"/>
                </a:solidFill>
              </a:rPr>
              <a:t>?</a:t>
            </a:r>
          </a:p>
        </p:txBody>
      </p:sp>
      <p:sp>
        <p:nvSpPr>
          <p:cNvPr id="21" name="TextBox 20"/>
          <p:cNvSpPr txBox="1"/>
          <p:nvPr/>
        </p:nvSpPr>
        <p:spPr>
          <a:xfrm rot="182756">
            <a:off x="4329113" y="196850"/>
            <a:ext cx="276225" cy="368300"/>
          </a:xfrm>
          <a:prstGeom prst="rect">
            <a:avLst/>
          </a:prstGeom>
          <a:noFill/>
        </p:spPr>
        <p:txBody>
          <a:bodyPr>
            <a:spAutoFit/>
          </a:bodyPr>
          <a:lstStyle/>
          <a:p>
            <a:pPr>
              <a:defRPr/>
            </a:pPr>
            <a:r>
              <a:rPr lang="el-GR" dirty="0">
                <a:solidFill>
                  <a:schemeClr val="accent1">
                    <a:lumMod val="75000"/>
                  </a:schemeClr>
                </a:solidFill>
              </a:rPr>
              <a:t>?</a:t>
            </a:r>
          </a:p>
        </p:txBody>
      </p:sp>
      <p:sp>
        <p:nvSpPr>
          <p:cNvPr id="5135" name="TextBox 21"/>
          <p:cNvSpPr txBox="1">
            <a:spLocks noChangeArrowheads="1"/>
          </p:cNvSpPr>
          <p:nvPr/>
        </p:nvSpPr>
        <p:spPr bwMode="auto">
          <a:xfrm rot="2638586">
            <a:off x="4926013" y="898525"/>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a:t>
            </a:r>
          </a:p>
        </p:txBody>
      </p:sp>
      <p:sp>
        <p:nvSpPr>
          <p:cNvPr id="5136" name="TextBox 22"/>
          <p:cNvSpPr txBox="1">
            <a:spLocks noChangeArrowheads="1"/>
          </p:cNvSpPr>
          <p:nvPr/>
        </p:nvSpPr>
        <p:spPr bwMode="auto">
          <a:xfrm rot="2742244">
            <a:off x="5357812" y="830263"/>
            <a:ext cx="360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a:t>
            </a:r>
          </a:p>
        </p:txBody>
      </p:sp>
      <p:sp>
        <p:nvSpPr>
          <p:cNvPr id="24" name="TextBox 23"/>
          <p:cNvSpPr txBox="1"/>
          <p:nvPr/>
        </p:nvSpPr>
        <p:spPr>
          <a:xfrm rot="2663817">
            <a:off x="4640263" y="88900"/>
            <a:ext cx="415925" cy="708025"/>
          </a:xfrm>
          <a:prstGeom prst="rect">
            <a:avLst/>
          </a:prstGeom>
          <a:noFill/>
        </p:spPr>
        <p:txBody>
          <a:bodyPr>
            <a:spAutoFit/>
          </a:bodyPr>
          <a:lstStyle/>
          <a:p>
            <a:pPr>
              <a:defRPr/>
            </a:pPr>
            <a:r>
              <a:rPr lang="el-GR" sz="4000" b="1" dirty="0">
                <a:solidFill>
                  <a:schemeClr val="accent4">
                    <a:lumMod val="20000"/>
                    <a:lumOff val="80000"/>
                  </a:schemeClr>
                </a:solidFill>
              </a:rPr>
              <a:t>?</a:t>
            </a:r>
          </a:p>
        </p:txBody>
      </p:sp>
      <p:pic>
        <p:nvPicPr>
          <p:cNvPr id="20" name="Picture 10" descr="C:\Users\user\Desktop\001.jpg"/>
          <p:cNvPicPr>
            <a:picLocks noChangeAspect="1" noChangeArrowheads="1"/>
          </p:cNvPicPr>
          <p:nvPr/>
        </p:nvPicPr>
        <p:blipFill rotWithShape="1">
          <a:blip r:embed="rId8">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Υπότιτλος 2"/>
          <p:cNvSpPr>
            <a:spLocks noGrp="1"/>
          </p:cNvSpPr>
          <p:nvPr>
            <p:ph type="subTitle" idx="1"/>
          </p:nvPr>
        </p:nvSpPr>
        <p:spPr>
          <a:xfrm>
            <a:off x="1042988" y="742950"/>
            <a:ext cx="3328987" cy="1512888"/>
          </a:xfrm>
        </p:spPr>
        <p:txBody>
          <a:bodyPr/>
          <a:lstStyle/>
          <a:p>
            <a:pPr eaLnBrk="1" hangingPunct="1">
              <a:defRPr/>
            </a:pPr>
            <a:r>
              <a:rPr lang="el-GR" altLang="el-GR" b="1" dirty="0" smtClean="0">
                <a:solidFill>
                  <a:schemeClr val="accent1">
                    <a:lumMod val="75000"/>
                  </a:schemeClr>
                </a:solidFill>
              </a:rPr>
              <a:t>Από τι αντικαταστάθηκε αρχικά η Καρυάτιδα του Ερεχθείου που αφαιρέθηκε από τον λόρδο </a:t>
            </a:r>
            <a:r>
              <a:rPr lang="el-GR" altLang="el-GR" b="1" dirty="0" err="1" smtClean="0">
                <a:solidFill>
                  <a:schemeClr val="accent1">
                    <a:lumMod val="75000"/>
                  </a:schemeClr>
                </a:solidFill>
              </a:rPr>
              <a:t>Έλγιν</a:t>
            </a:r>
            <a:r>
              <a:rPr lang="el-GR" altLang="el-GR" b="1" dirty="0" smtClean="0">
                <a:solidFill>
                  <a:schemeClr val="accent1">
                    <a:lumMod val="75000"/>
                  </a:schemeClr>
                </a:solidFill>
              </a:rPr>
              <a:t> το 1802;</a:t>
            </a:r>
            <a:endParaRPr lang="el-GR" altLang="el-GR" dirty="0" smtClean="0">
              <a:solidFill>
                <a:schemeClr val="accent1">
                  <a:lumMod val="75000"/>
                </a:schemeClr>
              </a:solidFill>
            </a:endParaRPr>
          </a:p>
        </p:txBody>
      </p:sp>
      <p:sp>
        <p:nvSpPr>
          <p:cNvPr id="5" name="Στρογγυλεμένο ορθογώνιο 4">
            <a:hlinkClick r:id="rId2" action="ppaction://hlinksldjump"/>
          </p:cNvPr>
          <p:cNvSpPr/>
          <p:nvPr/>
        </p:nvSpPr>
        <p:spPr>
          <a:xfrm>
            <a:off x="271463" y="2906713"/>
            <a:ext cx="3900487"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l-GR" dirty="0">
                <a:solidFill>
                  <a:srgbClr val="002060"/>
                </a:solidFill>
              </a:rPr>
              <a:t>Από έναν πέτρινο ορθογώνιο στύλο </a:t>
            </a:r>
          </a:p>
        </p:txBody>
      </p:sp>
      <p:sp>
        <p:nvSpPr>
          <p:cNvPr id="7" name="Στρογγυλεμένο ορθογώνιο 6">
            <a:hlinkClick r:id="" action="ppaction://hlinkshowjump?jump=nextslide"/>
          </p:cNvPr>
          <p:cNvSpPr/>
          <p:nvPr/>
        </p:nvSpPr>
        <p:spPr>
          <a:xfrm>
            <a:off x="257175" y="3660775"/>
            <a:ext cx="3914775"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Από ένα </a:t>
            </a:r>
            <a:r>
              <a:rPr lang="el-GR" dirty="0">
                <a:solidFill>
                  <a:srgbClr val="002060"/>
                </a:solidFill>
              </a:rPr>
              <a:t>άλλο άγαλμα</a:t>
            </a:r>
            <a:endParaRPr lang="el-GR" dirty="0">
              <a:solidFill>
                <a:srgbClr val="002060"/>
              </a:solidFill>
            </a:endParaRPr>
          </a:p>
        </p:txBody>
      </p:sp>
      <p:sp>
        <p:nvSpPr>
          <p:cNvPr id="8" name="Στρογγυλεμένο ορθογώνιο 7">
            <a:hlinkClick r:id="" action="ppaction://hlinkshowjump?jump=nextslide"/>
          </p:cNvPr>
          <p:cNvSpPr/>
          <p:nvPr/>
        </p:nvSpPr>
        <p:spPr>
          <a:xfrm>
            <a:off x="257175" y="4437063"/>
            <a:ext cx="3900488"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Από τίποτα, έμεινε κενό</a:t>
            </a:r>
          </a:p>
        </p:txBody>
      </p:sp>
      <p:pic>
        <p:nvPicPr>
          <p:cNvPr id="41990" name="Picture 9" descr="C:\Users\user\Downloads\glafka_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1184">
            <a:off x="5426075" y="1139825"/>
            <a:ext cx="21717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Εικόνα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Ελλειψοειδής επεξήγηση 10"/>
          <p:cNvSpPr/>
          <p:nvPr/>
        </p:nvSpPr>
        <p:spPr>
          <a:xfrm>
            <a:off x="611188" y="428625"/>
            <a:ext cx="3946525" cy="2063750"/>
          </a:xfrm>
          <a:prstGeom prst="wedgeEllipseCallout">
            <a:avLst>
              <a:gd name="adj1" fmla="val 61622"/>
              <a:gd name="adj2" fmla="val 19951"/>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ln w="76200">
                <a:solidFill>
                  <a:schemeClr val="tx1"/>
                </a:solidFill>
              </a:ln>
            </a:endParaRPr>
          </a:p>
        </p:txBody>
      </p:sp>
      <p:sp>
        <p:nvSpPr>
          <p:cNvPr id="41993" name="TextBox 11"/>
          <p:cNvSpPr txBox="1">
            <a:spLocks noChangeArrowheads="1"/>
          </p:cNvSpPr>
          <p:nvPr/>
        </p:nvSpPr>
        <p:spPr bwMode="auto">
          <a:xfrm rot="1867449">
            <a:off x="6350000" y="930275"/>
            <a:ext cx="69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2400">
                <a:solidFill>
                  <a:srgbClr val="FFFF00"/>
                </a:solidFill>
              </a:rPr>
              <a:t>?</a:t>
            </a:r>
          </a:p>
        </p:txBody>
      </p:sp>
      <p:sp>
        <p:nvSpPr>
          <p:cNvPr id="13" name="TextBox 12"/>
          <p:cNvSpPr txBox="1"/>
          <p:nvPr/>
        </p:nvSpPr>
        <p:spPr>
          <a:xfrm>
            <a:off x="5549900" y="588963"/>
            <a:ext cx="417513" cy="708025"/>
          </a:xfrm>
          <a:prstGeom prst="rect">
            <a:avLst/>
          </a:prstGeom>
          <a:noFill/>
        </p:spPr>
        <p:txBody>
          <a:bodyPr>
            <a:spAutoFit/>
          </a:bodyPr>
          <a:lstStyle/>
          <a:p>
            <a:pPr>
              <a:defRPr/>
            </a:pPr>
            <a:r>
              <a:rPr lang="el-GR" sz="4000" b="1" dirty="0">
                <a:solidFill>
                  <a:schemeClr val="accent4">
                    <a:lumMod val="20000"/>
                    <a:lumOff val="80000"/>
                  </a:schemeClr>
                </a:solidFill>
              </a:rPr>
              <a:t>?</a:t>
            </a:r>
          </a:p>
        </p:txBody>
      </p:sp>
      <p:sp>
        <p:nvSpPr>
          <p:cNvPr id="14" name="TextBox 13"/>
          <p:cNvSpPr txBox="1"/>
          <p:nvPr/>
        </p:nvSpPr>
        <p:spPr>
          <a:xfrm rot="19254214">
            <a:off x="4932363" y="1058863"/>
            <a:ext cx="523875" cy="369887"/>
          </a:xfrm>
          <a:prstGeom prst="rect">
            <a:avLst/>
          </a:prstGeom>
          <a:noFill/>
        </p:spPr>
        <p:txBody>
          <a:bodyPr>
            <a:spAutoFit/>
          </a:bodyPr>
          <a:lstStyle/>
          <a:p>
            <a:pPr>
              <a:defRPr/>
            </a:pPr>
            <a:r>
              <a:rPr lang="el-GR" dirty="0">
                <a:solidFill>
                  <a:schemeClr val="accent1">
                    <a:lumMod val="75000"/>
                  </a:schemeClr>
                </a:solidFill>
              </a:rPr>
              <a:t>?</a:t>
            </a:r>
          </a:p>
        </p:txBody>
      </p:sp>
      <p:sp>
        <p:nvSpPr>
          <p:cNvPr id="41996" name="TextBox 14"/>
          <p:cNvSpPr txBox="1">
            <a:spLocks noChangeArrowheads="1"/>
          </p:cNvSpPr>
          <p:nvPr/>
        </p:nvSpPr>
        <p:spPr bwMode="auto">
          <a:xfrm rot="2853124">
            <a:off x="6623050" y="1209675"/>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solidFill>
                  <a:srgbClr val="FF0000"/>
                </a:solidFill>
              </a:rPr>
              <a:t>?</a:t>
            </a:r>
          </a:p>
        </p:txBody>
      </p:sp>
      <p:sp>
        <p:nvSpPr>
          <p:cNvPr id="41997" name="TextBox 15"/>
          <p:cNvSpPr txBox="1">
            <a:spLocks noChangeArrowheads="1"/>
          </p:cNvSpPr>
          <p:nvPr/>
        </p:nvSpPr>
        <p:spPr bwMode="auto">
          <a:xfrm rot="2125068">
            <a:off x="6032500" y="782638"/>
            <a:ext cx="360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a:t>
            </a:r>
          </a:p>
        </p:txBody>
      </p:sp>
      <p:sp>
        <p:nvSpPr>
          <p:cNvPr id="41998" name="TextBox 16"/>
          <p:cNvSpPr txBox="1">
            <a:spLocks noChangeArrowheads="1"/>
          </p:cNvSpPr>
          <p:nvPr/>
        </p:nvSpPr>
        <p:spPr bwMode="auto">
          <a:xfrm rot="-2345786">
            <a:off x="5072063" y="671513"/>
            <a:ext cx="358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3200">
                <a:solidFill>
                  <a:srgbClr val="496C32"/>
                </a:solidFill>
              </a:rPr>
              <a:t>?</a:t>
            </a:r>
          </a:p>
        </p:txBody>
      </p:sp>
      <p:pic>
        <p:nvPicPr>
          <p:cNvPr id="17" name="Picture 10" descr="C:\Users\user\Desktop\001.jpg"/>
          <p:cNvPicPr>
            <a:picLocks noChangeAspect="1" noChangeArrowheads="1"/>
          </p:cNvPicPr>
          <p:nvPr/>
        </p:nvPicPr>
        <p:blipFill rotWithShape="1">
          <a:blip r:embed="rId5">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pic>
        <p:nvPicPr>
          <p:cNvPr id="42000" name="Picture 17" descr="C:\Users\user\Desktop\ΑΡΧΕΙΑ\ΕΝΤΥΠΑ\ΠΡΟΧΕΙΡΟΣ ΜΕΙΟΔΟΤΙΚΟΣ ΔΙΑΓΩΝΙΣΜΟΣ\ΧΑΡΤΗΣ ΑΚΡΟΠΟΛΗΣ\sxedia_7_5\img190.jpg"/>
          <p:cNvPicPr>
            <a:picLocks noChangeAspect="1" noChangeArrowheads="1"/>
          </p:cNvPicPr>
          <p:nvPr/>
        </p:nvPicPr>
        <p:blipFill>
          <a:blip r:embed="rId6">
            <a:extLst>
              <a:ext uri="{28A0092B-C50C-407E-A947-70E740481C1C}">
                <a14:useLocalDpi xmlns:a14="http://schemas.microsoft.com/office/drawing/2010/main" val="0"/>
              </a:ext>
            </a:extLst>
          </a:blip>
          <a:srcRect l="12144" t="19887" r="9267" b="21147"/>
          <a:stretch>
            <a:fillRect/>
          </a:stretch>
        </p:blipFill>
        <p:spPr bwMode="auto">
          <a:xfrm>
            <a:off x="3956050" y="2597150"/>
            <a:ext cx="4713288"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Θέση περιεχομένου 2"/>
          <p:cNvSpPr>
            <a:spLocks noGrp="1"/>
          </p:cNvSpPr>
          <p:nvPr>
            <p:ph idx="1"/>
          </p:nvPr>
        </p:nvSpPr>
        <p:spPr/>
        <p:txBody>
          <a:bodyPr/>
          <a:lstStyle/>
          <a:p>
            <a:r>
              <a:rPr lang="el-GR" altLang="el-GR" b="1" smtClean="0">
                <a:solidFill>
                  <a:srgbClr val="002060"/>
                </a:solidFill>
              </a:rPr>
              <a:t>Προσπάθησε ξανά!</a:t>
            </a:r>
          </a:p>
          <a:p>
            <a:endParaRPr lang="el-GR" altLang="el-GR" smtClean="0"/>
          </a:p>
          <a:p>
            <a:endParaRPr lang="el-GR" altLang="el-GR" smtClean="0"/>
          </a:p>
          <a:p>
            <a:endParaRPr lang="el-GR" altLang="el-GR" smtClean="0"/>
          </a:p>
        </p:txBody>
      </p:sp>
      <p:sp>
        <p:nvSpPr>
          <p:cNvPr id="5" name="Αριστερό βέλος 4">
            <a:hlinkClick r:id="" action="ppaction://hlinkshowjump?jump=previousslide"/>
          </p:cNvPr>
          <p:cNvSpPr/>
          <p:nvPr/>
        </p:nvSpPr>
        <p:spPr>
          <a:xfrm>
            <a:off x="1187450" y="4221163"/>
            <a:ext cx="1512888" cy="7207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επιστροφή</a:t>
            </a:r>
          </a:p>
        </p:txBody>
      </p:sp>
      <p:pic>
        <p:nvPicPr>
          <p:cNvPr id="43012"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C:\Users\user\Desktop\001.jpg"/>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11" descr="C:\Users\user\Downloads\glafka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87578">
            <a:off x="3529013" y="2278063"/>
            <a:ext cx="3192462"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Εικόνα 1"/>
          <p:cNvPicPr>
            <a:picLocks noChangeAspect="1"/>
          </p:cNvPicPr>
          <p:nvPr/>
        </p:nvPicPr>
        <p:blipFill>
          <a:blip r:embed="rId5">
            <a:extLst>
              <a:ext uri="{28A0092B-C50C-407E-A947-70E740481C1C}">
                <a14:useLocalDpi xmlns:a14="http://schemas.microsoft.com/office/drawing/2010/main" val="0"/>
              </a:ext>
            </a:extLst>
          </a:blip>
          <a:srcRect l="59126" t="40654" r="18730" b="24113"/>
          <a:stretch>
            <a:fillRect/>
          </a:stretch>
        </p:blipFill>
        <p:spPr bwMode="auto">
          <a:xfrm>
            <a:off x="3376613" y="2376488"/>
            <a:ext cx="1068387"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Στρογγυλεμένο ορθογώνιο 7"/>
          <p:cNvSpPr/>
          <p:nvPr/>
        </p:nvSpPr>
        <p:spPr>
          <a:xfrm>
            <a:off x="460375" y="615950"/>
            <a:ext cx="1822450" cy="685800"/>
          </a:xfrm>
          <a:prstGeom prst="roundRect">
            <a:avLst/>
          </a:prstGeom>
          <a:solidFill>
            <a:srgbClr val="FFC000"/>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44035" name="Ορθογώνιο 3"/>
          <p:cNvSpPr>
            <a:spLocks noChangeArrowheads="1"/>
          </p:cNvSpPr>
          <p:nvPr/>
        </p:nvSpPr>
        <p:spPr bwMode="auto">
          <a:xfrm>
            <a:off x="109538" y="1606550"/>
            <a:ext cx="3313112"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solidFill>
                  <a:srgbClr val="002060"/>
                </a:solidFill>
              </a:rPr>
              <a:t>Το 1802, αφαιρέθηκε το άγαλμα της πιο καλά διατηρημένης Καρυάτιδας του Ερεχθείου από τον λόρδο Έλγιν και τους βοηθούς του. Στην θέση του τοποθετήθηκε μία λίθινη κολώνα. </a:t>
            </a:r>
          </a:p>
          <a:p>
            <a:pPr eaLnBrk="1" hangingPunct="1">
              <a:spcBef>
                <a:spcPct val="0"/>
              </a:spcBef>
              <a:buClrTx/>
              <a:buFontTx/>
              <a:buNone/>
            </a:pPr>
            <a:r>
              <a:rPr lang="el-GR" altLang="el-GR" sz="1800">
                <a:solidFill>
                  <a:srgbClr val="002060"/>
                </a:solidFill>
              </a:rPr>
              <a:t>Πολύ αργότερα, μετά την ελληνική επανάσταση, αντικαταστάθηκε από αντίγραφο της Κόρης που έστειλε το Βρετανικό Μουσείο.</a:t>
            </a:r>
          </a:p>
          <a:p>
            <a:pPr eaLnBrk="1" hangingPunct="1">
              <a:spcBef>
                <a:spcPct val="0"/>
              </a:spcBef>
              <a:buClrTx/>
              <a:buFontTx/>
              <a:buNone/>
            </a:pPr>
            <a:r>
              <a:rPr lang="el-GR" altLang="el-GR" sz="1800">
                <a:solidFill>
                  <a:srgbClr val="002060"/>
                </a:solidFill>
              </a:rPr>
              <a:t> </a:t>
            </a:r>
          </a:p>
        </p:txBody>
      </p:sp>
      <p:sp>
        <p:nvSpPr>
          <p:cNvPr id="5" name="Θέση περιεχομένου 2"/>
          <p:cNvSpPr txBox="1">
            <a:spLocks/>
          </p:cNvSpPr>
          <p:nvPr/>
        </p:nvSpPr>
        <p:spPr bwMode="auto">
          <a:xfrm>
            <a:off x="827088" y="765175"/>
            <a:ext cx="15843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0" indent="0" algn="l" rtl="0" eaLnBrk="0" fontAlgn="base" hangingPunct="0">
              <a:spcBef>
                <a:spcPct val="20000"/>
              </a:spcBef>
              <a:spcAft>
                <a:spcPct val="0"/>
              </a:spcAft>
              <a:buClr>
                <a:schemeClr val="accent1"/>
              </a:buClr>
              <a:buFont typeface="Arial" charset="0"/>
              <a:buNone/>
              <a:defRPr sz="20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chemeClr val="accent2"/>
              </a:buClr>
              <a:buFont typeface="Arial" charset="0"/>
              <a:buNone/>
              <a:defRPr sz="20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8CADAE"/>
              </a:buClr>
              <a:buFont typeface="Arial" charset="0"/>
              <a:buNone/>
              <a:defRPr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8C7B70"/>
              </a:buClr>
              <a:buFont typeface="Arial" charset="0"/>
              <a:buNone/>
              <a:defRPr sz="16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8FB08C"/>
              </a:buClr>
              <a:buFont typeface="Arial"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marL="114300" eaLnBrk="1" fontAlgn="auto" hangingPunct="1">
              <a:spcAft>
                <a:spcPts val="0"/>
              </a:spcAft>
              <a:buFont typeface="Arial" pitchFamily="34" charset="0"/>
              <a:buNone/>
              <a:defRPr/>
            </a:pPr>
            <a:r>
              <a:rPr lang="el-GR" b="1" dirty="0" smtClean="0">
                <a:solidFill>
                  <a:srgbClr val="002060"/>
                </a:solidFill>
              </a:rPr>
              <a:t>Σωστά!</a:t>
            </a:r>
          </a:p>
          <a:p>
            <a:pPr eaLnBrk="1" fontAlgn="auto" hangingPunct="1">
              <a:spcAft>
                <a:spcPts val="0"/>
              </a:spcAft>
              <a:buFont typeface="Arial" pitchFamily="34" charset="0"/>
              <a:buChar char="•"/>
              <a:defRPr/>
            </a:pPr>
            <a:endParaRPr lang="el-GR" dirty="0" smtClean="0"/>
          </a:p>
          <a:p>
            <a:pPr eaLnBrk="1" fontAlgn="auto" hangingPunct="1">
              <a:spcAft>
                <a:spcPts val="0"/>
              </a:spcAft>
              <a:buFont typeface="Arial" pitchFamily="34" charset="0"/>
              <a:buChar char="•"/>
              <a:defRPr/>
            </a:pPr>
            <a:endParaRPr lang="el-GR" dirty="0"/>
          </a:p>
        </p:txBody>
      </p:sp>
      <p:pic>
        <p:nvPicPr>
          <p:cNvPr id="39940" name="Picture 2" descr="https://paletaart2.files.wordpress.com/2015/09/simone-pomardi-1760-1830-erechtheion-1805.jpg?w=900"/>
          <p:cNvPicPr>
            <a:picLocks noChangeAspect="1" noChangeArrowheads="1"/>
          </p:cNvPicPr>
          <p:nvPr/>
        </p:nvPicPr>
        <p:blipFill rotWithShape="1">
          <a:blip r:embed="rId2">
            <a:extLst>
              <a:ext uri="{28A0092B-C50C-407E-A947-70E740481C1C}">
                <a14:useLocalDpi xmlns:a14="http://schemas.microsoft.com/office/drawing/2010/main" val="0"/>
              </a:ext>
            </a:extLst>
          </a:blip>
          <a:srcRect l="12639" t="6884" r="5450" b="16517"/>
          <a:stretch/>
        </p:blipFill>
        <p:spPr bwMode="auto">
          <a:xfrm>
            <a:off x="3372350" y="1531366"/>
            <a:ext cx="4912426" cy="3327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4038" name="Ορθογώνιο 6"/>
          <p:cNvSpPr>
            <a:spLocks noChangeArrowheads="1"/>
          </p:cNvSpPr>
          <p:nvPr/>
        </p:nvSpPr>
        <p:spPr bwMode="auto">
          <a:xfrm>
            <a:off x="3762375" y="4940300"/>
            <a:ext cx="23431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n-US" altLang="el-GR" sz="1000">
                <a:solidFill>
                  <a:schemeClr val="tx2"/>
                </a:solidFill>
              </a:rPr>
              <a:t>Simone Pomardi</a:t>
            </a:r>
            <a:r>
              <a:rPr lang="el-GR" altLang="el-GR" sz="1000">
                <a:solidFill>
                  <a:schemeClr val="tx2"/>
                </a:solidFill>
              </a:rPr>
              <a:t>, Υδατογραφία του 1805</a:t>
            </a:r>
            <a:r>
              <a:rPr lang="en-US" altLang="el-GR" sz="1000">
                <a:solidFill>
                  <a:schemeClr val="tx2"/>
                </a:solidFill>
              </a:rPr>
              <a:t> </a:t>
            </a:r>
            <a:endParaRPr lang="el-GR" altLang="el-GR" sz="1000">
              <a:solidFill>
                <a:schemeClr val="tx2"/>
              </a:solidFill>
            </a:endParaRPr>
          </a:p>
        </p:txBody>
      </p:sp>
      <p:sp>
        <p:nvSpPr>
          <p:cNvPr id="6" name="Δεξιό βέλος 5">
            <a:hlinkClick r:id="" action="ppaction://hlinkshowjump?jump=nextslide"/>
          </p:cNvPr>
          <p:cNvSpPr/>
          <p:nvPr/>
        </p:nvSpPr>
        <p:spPr>
          <a:xfrm>
            <a:off x="6011863" y="5208588"/>
            <a:ext cx="1260475" cy="720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συνέχεια</a:t>
            </a:r>
          </a:p>
        </p:txBody>
      </p:sp>
      <p:pic>
        <p:nvPicPr>
          <p:cNvPr id="9" name="Picture 10" descr="C:\Users\user\Desktop\001.jpg"/>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Ευθύγραμμο βέλος σύνδεσης 2"/>
          <p:cNvCxnSpPr/>
          <p:nvPr/>
        </p:nvCxnSpPr>
        <p:spPr>
          <a:xfrm>
            <a:off x="6804025" y="1484313"/>
            <a:ext cx="936625" cy="151288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Υπότιτλος 2"/>
          <p:cNvSpPr>
            <a:spLocks noGrp="1"/>
          </p:cNvSpPr>
          <p:nvPr>
            <p:ph type="subTitle" idx="1"/>
          </p:nvPr>
        </p:nvSpPr>
        <p:spPr>
          <a:xfrm>
            <a:off x="900113" y="582613"/>
            <a:ext cx="3541712" cy="1117600"/>
          </a:xfrm>
        </p:spPr>
        <p:txBody>
          <a:bodyPr/>
          <a:lstStyle/>
          <a:p>
            <a:pPr algn="ctr">
              <a:defRPr/>
            </a:pPr>
            <a:r>
              <a:rPr lang="el-GR" altLang="el-GR" b="1" dirty="0" smtClean="0">
                <a:solidFill>
                  <a:schemeClr val="accent1">
                    <a:lumMod val="75000"/>
                  </a:schemeClr>
                </a:solidFill>
              </a:rPr>
              <a:t>Πώς αποφασίστηκε να προστατευθούν οι Καρυάτιδες του Ερεχθείου το 1979;</a:t>
            </a:r>
            <a:endParaRPr lang="el-GR" altLang="el-GR" dirty="0" smtClean="0">
              <a:solidFill>
                <a:schemeClr val="accent1">
                  <a:lumMod val="75000"/>
                </a:schemeClr>
              </a:solidFill>
            </a:endParaRPr>
          </a:p>
        </p:txBody>
      </p:sp>
      <p:sp>
        <p:nvSpPr>
          <p:cNvPr id="5" name="Στρογγυλεμένο ορθογώνιο 4">
            <a:hlinkClick r:id="" action="ppaction://hlinkshowjump?jump=nextslide"/>
          </p:cNvPr>
          <p:cNvSpPr/>
          <p:nvPr/>
        </p:nvSpPr>
        <p:spPr>
          <a:xfrm>
            <a:off x="457200" y="2343150"/>
            <a:ext cx="4046538" cy="935038"/>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l-GR" dirty="0">
                <a:solidFill>
                  <a:srgbClr val="002060"/>
                </a:solidFill>
              </a:rPr>
              <a:t>Έμειναν επάνω στο μνημείο και προφυλάχθηκαν μέσα σε γυάλινο κουβούκλιο</a:t>
            </a:r>
          </a:p>
        </p:txBody>
      </p:sp>
      <p:sp>
        <p:nvSpPr>
          <p:cNvPr id="8" name="Στρογγυλεμένο ορθογώνιο 7">
            <a:hlinkClick r:id="" action="ppaction://hlinkshowjump?jump=nextslide"/>
          </p:cNvPr>
          <p:cNvSpPr/>
          <p:nvPr/>
        </p:nvSpPr>
        <p:spPr>
          <a:xfrm>
            <a:off x="454025" y="4652963"/>
            <a:ext cx="3829050" cy="576262"/>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l-GR" dirty="0">
                <a:solidFill>
                  <a:srgbClr val="002060"/>
                </a:solidFill>
              </a:rPr>
              <a:t>Μεταφέρθηκαν σε άλλα μουσεία του εξωτερικού</a:t>
            </a:r>
          </a:p>
        </p:txBody>
      </p:sp>
      <p:sp>
        <p:nvSpPr>
          <p:cNvPr id="10" name="Στρογγυλεμένο ορθογώνιο 9">
            <a:hlinkClick r:id="rId2" action="ppaction://hlinksldjump"/>
          </p:cNvPr>
          <p:cNvSpPr/>
          <p:nvPr/>
        </p:nvSpPr>
        <p:spPr>
          <a:xfrm>
            <a:off x="454025" y="3500438"/>
            <a:ext cx="3960813" cy="8636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l-GR" dirty="0">
              <a:solidFill>
                <a:schemeClr val="accent3">
                  <a:lumMod val="50000"/>
                </a:schemeClr>
              </a:solidFill>
            </a:endParaRPr>
          </a:p>
          <a:p>
            <a:pPr fontAlgn="auto">
              <a:spcBef>
                <a:spcPts val="0"/>
              </a:spcBef>
              <a:spcAft>
                <a:spcPts val="0"/>
              </a:spcAft>
              <a:defRPr/>
            </a:pPr>
            <a:r>
              <a:rPr lang="el-GR" dirty="0">
                <a:solidFill>
                  <a:srgbClr val="002060"/>
                </a:solidFill>
              </a:rPr>
              <a:t>Μεταφέρθηκαν στο Μουσείο Ακρόπολης και τοποθετήθηκαν  μέσα σε κλειστό χώρο με ειδικό κλιματισμό</a:t>
            </a:r>
          </a:p>
          <a:p>
            <a:pPr fontAlgn="auto">
              <a:spcBef>
                <a:spcPts val="0"/>
              </a:spcBef>
              <a:spcAft>
                <a:spcPts val="0"/>
              </a:spcAft>
              <a:defRPr/>
            </a:pPr>
            <a:r>
              <a:rPr lang="el-GR" dirty="0">
                <a:solidFill>
                  <a:schemeClr val="accent3">
                    <a:lumMod val="50000"/>
                  </a:schemeClr>
                </a:solidFill>
              </a:rPr>
              <a:t> </a:t>
            </a:r>
          </a:p>
        </p:txBody>
      </p:sp>
      <p:pic>
        <p:nvPicPr>
          <p:cNvPr id="45062" name="Picture 11" descr="C:\Users\user\Downloads\glafka_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30933">
            <a:off x="5313363" y="515938"/>
            <a:ext cx="215265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Εικόνα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Ελλειψοειδής επεξήγηση 11"/>
          <p:cNvSpPr/>
          <p:nvPr/>
        </p:nvSpPr>
        <p:spPr>
          <a:xfrm>
            <a:off x="827088" y="228600"/>
            <a:ext cx="3541712" cy="1760538"/>
          </a:xfrm>
          <a:prstGeom prst="wedgeEllipseCallout">
            <a:avLst>
              <a:gd name="adj1" fmla="val 61550"/>
              <a:gd name="adj2" fmla="val 6624"/>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ln w="76200">
                <a:solidFill>
                  <a:schemeClr val="tx1"/>
                </a:solidFill>
              </a:ln>
            </a:endParaRPr>
          </a:p>
        </p:txBody>
      </p:sp>
      <p:sp>
        <p:nvSpPr>
          <p:cNvPr id="45065" name="TextBox 12"/>
          <p:cNvSpPr txBox="1">
            <a:spLocks noChangeArrowheads="1"/>
          </p:cNvSpPr>
          <p:nvPr/>
        </p:nvSpPr>
        <p:spPr bwMode="auto">
          <a:xfrm rot="1867449">
            <a:off x="6678613" y="374650"/>
            <a:ext cx="69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2400">
                <a:solidFill>
                  <a:srgbClr val="FFFF00"/>
                </a:solidFill>
              </a:rPr>
              <a:t>?</a:t>
            </a:r>
          </a:p>
        </p:txBody>
      </p:sp>
      <p:sp>
        <p:nvSpPr>
          <p:cNvPr id="14" name="TextBox 13"/>
          <p:cNvSpPr txBox="1"/>
          <p:nvPr/>
        </p:nvSpPr>
        <p:spPr>
          <a:xfrm>
            <a:off x="5878513" y="33338"/>
            <a:ext cx="417512" cy="706437"/>
          </a:xfrm>
          <a:prstGeom prst="rect">
            <a:avLst/>
          </a:prstGeom>
          <a:noFill/>
        </p:spPr>
        <p:txBody>
          <a:bodyPr>
            <a:spAutoFit/>
          </a:bodyPr>
          <a:lstStyle/>
          <a:p>
            <a:pPr>
              <a:defRPr/>
            </a:pPr>
            <a:r>
              <a:rPr lang="el-GR" sz="4000" b="1" dirty="0">
                <a:solidFill>
                  <a:schemeClr val="accent4">
                    <a:lumMod val="20000"/>
                    <a:lumOff val="80000"/>
                  </a:schemeClr>
                </a:solidFill>
              </a:rPr>
              <a:t>?</a:t>
            </a:r>
          </a:p>
        </p:txBody>
      </p:sp>
      <p:sp>
        <p:nvSpPr>
          <p:cNvPr id="15" name="TextBox 14"/>
          <p:cNvSpPr txBox="1"/>
          <p:nvPr/>
        </p:nvSpPr>
        <p:spPr>
          <a:xfrm rot="19254214">
            <a:off x="5260975" y="503238"/>
            <a:ext cx="525463" cy="369887"/>
          </a:xfrm>
          <a:prstGeom prst="rect">
            <a:avLst/>
          </a:prstGeom>
          <a:noFill/>
        </p:spPr>
        <p:txBody>
          <a:bodyPr>
            <a:spAutoFit/>
          </a:bodyPr>
          <a:lstStyle/>
          <a:p>
            <a:pPr>
              <a:defRPr/>
            </a:pPr>
            <a:r>
              <a:rPr lang="el-GR" dirty="0">
                <a:solidFill>
                  <a:schemeClr val="accent1">
                    <a:lumMod val="75000"/>
                  </a:schemeClr>
                </a:solidFill>
              </a:rPr>
              <a:t>?</a:t>
            </a:r>
          </a:p>
        </p:txBody>
      </p:sp>
      <p:sp>
        <p:nvSpPr>
          <p:cNvPr id="45068" name="TextBox 15"/>
          <p:cNvSpPr txBox="1">
            <a:spLocks noChangeArrowheads="1"/>
          </p:cNvSpPr>
          <p:nvPr/>
        </p:nvSpPr>
        <p:spPr bwMode="auto">
          <a:xfrm rot="2853124">
            <a:off x="6951663" y="652463"/>
            <a:ext cx="338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solidFill>
                  <a:srgbClr val="FF0000"/>
                </a:solidFill>
              </a:rPr>
              <a:t>?</a:t>
            </a:r>
          </a:p>
        </p:txBody>
      </p:sp>
      <p:sp>
        <p:nvSpPr>
          <p:cNvPr id="45069" name="TextBox 16"/>
          <p:cNvSpPr txBox="1">
            <a:spLocks noChangeArrowheads="1"/>
          </p:cNvSpPr>
          <p:nvPr/>
        </p:nvSpPr>
        <p:spPr bwMode="auto">
          <a:xfrm rot="2125068">
            <a:off x="6361113" y="227013"/>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a:t>
            </a:r>
          </a:p>
        </p:txBody>
      </p:sp>
      <p:sp>
        <p:nvSpPr>
          <p:cNvPr id="45070" name="TextBox 17"/>
          <p:cNvSpPr txBox="1">
            <a:spLocks noChangeArrowheads="1"/>
          </p:cNvSpPr>
          <p:nvPr/>
        </p:nvSpPr>
        <p:spPr bwMode="auto">
          <a:xfrm rot="-2345786">
            <a:off x="5400675" y="114300"/>
            <a:ext cx="3603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3200">
                <a:solidFill>
                  <a:srgbClr val="496C32"/>
                </a:solidFill>
              </a:rPr>
              <a:t>?</a:t>
            </a:r>
          </a:p>
        </p:txBody>
      </p:sp>
      <p:pic>
        <p:nvPicPr>
          <p:cNvPr id="17" name="Picture 10" descr="C:\Users\user\Desktop\001.jpg"/>
          <p:cNvPicPr>
            <a:picLocks noChangeAspect="1" noChangeArrowheads="1"/>
          </p:cNvPicPr>
          <p:nvPr/>
        </p:nvPicPr>
        <p:blipFill rotWithShape="1">
          <a:blip r:embed="rId5">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pic>
        <p:nvPicPr>
          <p:cNvPr id="42004" name="Picture 20" descr="Thumbnai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3967" y="2220464"/>
            <a:ext cx="3423548" cy="34235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Θέση περιεχομένου 2"/>
          <p:cNvSpPr>
            <a:spLocks noGrp="1"/>
          </p:cNvSpPr>
          <p:nvPr>
            <p:ph idx="1"/>
          </p:nvPr>
        </p:nvSpPr>
        <p:spPr/>
        <p:txBody>
          <a:bodyPr/>
          <a:lstStyle/>
          <a:p>
            <a:pPr eaLnBrk="1" hangingPunct="1"/>
            <a:r>
              <a:rPr lang="el-GR" altLang="el-GR" b="1" smtClean="0">
                <a:solidFill>
                  <a:srgbClr val="002060"/>
                </a:solidFill>
              </a:rPr>
              <a:t>Προσπάθησε ξανά!</a:t>
            </a:r>
          </a:p>
          <a:p>
            <a:pPr eaLnBrk="1" hangingPunct="1"/>
            <a:endParaRPr lang="el-GR" altLang="el-GR" smtClean="0"/>
          </a:p>
          <a:p>
            <a:pPr eaLnBrk="1" hangingPunct="1"/>
            <a:endParaRPr lang="el-GR" altLang="el-GR" smtClean="0"/>
          </a:p>
          <a:p>
            <a:pPr eaLnBrk="1" hangingPunct="1"/>
            <a:endParaRPr lang="el-GR" altLang="el-GR" smtClean="0"/>
          </a:p>
        </p:txBody>
      </p:sp>
      <p:sp>
        <p:nvSpPr>
          <p:cNvPr id="5" name="Αριστερό βέλος 4">
            <a:hlinkClick r:id="" action="ppaction://hlinkshowjump?jump=previousslide"/>
          </p:cNvPr>
          <p:cNvSpPr/>
          <p:nvPr/>
        </p:nvSpPr>
        <p:spPr>
          <a:xfrm>
            <a:off x="1165225" y="4235450"/>
            <a:ext cx="1512888" cy="7207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lumMod val="95000"/>
                  </a:schemeClr>
                </a:solidFill>
              </a:rPr>
              <a:t>επιστροφή</a:t>
            </a:r>
          </a:p>
        </p:txBody>
      </p:sp>
      <p:pic>
        <p:nvPicPr>
          <p:cNvPr id="46084"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C:\Users\user\Desktop\001.jpg"/>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11" descr="C:\Users\user\Downloads\glafka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87578">
            <a:off x="3529013" y="2278063"/>
            <a:ext cx="3192462"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Εικόνα 1"/>
          <p:cNvPicPr>
            <a:picLocks noChangeAspect="1"/>
          </p:cNvPicPr>
          <p:nvPr/>
        </p:nvPicPr>
        <p:blipFill>
          <a:blip r:embed="rId5">
            <a:extLst>
              <a:ext uri="{28A0092B-C50C-407E-A947-70E740481C1C}">
                <a14:useLocalDpi xmlns:a14="http://schemas.microsoft.com/office/drawing/2010/main" val="0"/>
              </a:ext>
            </a:extLst>
          </a:blip>
          <a:srcRect l="59126" t="40654" r="18730" b="24113"/>
          <a:stretch>
            <a:fillRect/>
          </a:stretch>
        </p:blipFill>
        <p:spPr bwMode="auto">
          <a:xfrm>
            <a:off x="3376613" y="2376488"/>
            <a:ext cx="1068387"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Στρογγυλεμένο ορθογώνιο 7"/>
          <p:cNvSpPr/>
          <p:nvPr/>
        </p:nvSpPr>
        <p:spPr>
          <a:xfrm>
            <a:off x="684213" y="692150"/>
            <a:ext cx="1822450" cy="685800"/>
          </a:xfrm>
          <a:prstGeom prst="roundRect">
            <a:avLst/>
          </a:prstGeom>
          <a:solidFill>
            <a:srgbClr val="FFC000"/>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3" name="Θέση περιεχομένου 2"/>
          <p:cNvSpPr>
            <a:spLocks noGrp="1"/>
          </p:cNvSpPr>
          <p:nvPr>
            <p:ph idx="1"/>
          </p:nvPr>
        </p:nvSpPr>
        <p:spPr>
          <a:xfrm>
            <a:off x="898525" y="836613"/>
            <a:ext cx="1944688" cy="576262"/>
          </a:xfrm>
        </p:spPr>
        <p:txBody>
          <a:bodyPr rtlCol="0">
            <a:normAutofit/>
          </a:bodyPr>
          <a:lstStyle/>
          <a:p>
            <a:pPr marL="114300" indent="0" eaLnBrk="1" fontAlgn="auto" hangingPunct="1">
              <a:spcAft>
                <a:spcPts val="0"/>
              </a:spcAft>
              <a:buFont typeface="Arial" pitchFamily="34" charset="0"/>
              <a:buNone/>
              <a:defRPr/>
            </a:pPr>
            <a:r>
              <a:rPr lang="el-GR" b="1" dirty="0" smtClean="0">
                <a:solidFill>
                  <a:srgbClr val="002060"/>
                </a:solidFill>
              </a:rPr>
              <a:t>Σωστά!</a:t>
            </a:r>
            <a:endParaRPr lang="el-GR" dirty="0">
              <a:solidFill>
                <a:srgbClr val="002060"/>
              </a:solidFill>
            </a:endParaRPr>
          </a:p>
          <a:p>
            <a:pPr eaLnBrk="1" fontAlgn="auto" hangingPunct="1">
              <a:spcAft>
                <a:spcPts val="0"/>
              </a:spcAft>
              <a:buFont typeface="Arial" pitchFamily="34" charset="0"/>
              <a:buChar char="•"/>
              <a:defRPr/>
            </a:pPr>
            <a:endParaRPr lang="el-GR" dirty="0" smtClean="0"/>
          </a:p>
          <a:p>
            <a:pPr eaLnBrk="1" fontAlgn="auto" hangingPunct="1">
              <a:spcAft>
                <a:spcPts val="0"/>
              </a:spcAft>
              <a:buFont typeface="Arial" pitchFamily="34" charset="0"/>
              <a:buChar char="•"/>
              <a:defRPr/>
            </a:pPr>
            <a:endParaRPr lang="el-GR" dirty="0"/>
          </a:p>
        </p:txBody>
      </p:sp>
      <p:sp>
        <p:nvSpPr>
          <p:cNvPr id="5" name="TextBox 4"/>
          <p:cNvSpPr txBox="1"/>
          <p:nvPr/>
        </p:nvSpPr>
        <p:spPr>
          <a:xfrm>
            <a:off x="107950" y="1652588"/>
            <a:ext cx="3600450" cy="3140075"/>
          </a:xfrm>
          <a:prstGeom prst="rect">
            <a:avLst/>
          </a:prstGeom>
          <a:noFill/>
        </p:spPr>
        <p:txBody>
          <a:bodyPr>
            <a:spAutoFit/>
          </a:bodyPr>
          <a:lstStyle/>
          <a:p>
            <a:pPr fontAlgn="auto">
              <a:spcBef>
                <a:spcPts val="0"/>
              </a:spcBef>
              <a:spcAft>
                <a:spcPts val="0"/>
              </a:spcAft>
              <a:defRPr/>
            </a:pPr>
            <a:r>
              <a:rPr lang="el-GR" dirty="0">
                <a:solidFill>
                  <a:srgbClr val="002060"/>
                </a:solidFill>
                <a:latin typeface="+mn-lt"/>
                <a:cs typeface="+mn-cs"/>
              </a:rPr>
              <a:t>Οι 5 Καρυάτιδες,</a:t>
            </a:r>
            <a:r>
              <a:rPr lang="el-GR" dirty="0">
                <a:solidFill>
                  <a:srgbClr val="002060"/>
                </a:solidFill>
              </a:rPr>
              <a:t> το 1979,</a:t>
            </a:r>
            <a:r>
              <a:rPr lang="el-GR" dirty="0">
                <a:solidFill>
                  <a:srgbClr val="002060"/>
                </a:solidFill>
                <a:latin typeface="+mn-lt"/>
                <a:cs typeface="+mn-cs"/>
              </a:rPr>
              <a:t> λόγω της φθοράς τους από τη μολυσμένη ατμόσφαιρα της Αθήνας μεταφέρθηκαν στο παλαιό μουσείο της Ακρόπολης. </a:t>
            </a:r>
          </a:p>
          <a:p>
            <a:pPr fontAlgn="auto">
              <a:spcBef>
                <a:spcPts val="0"/>
              </a:spcBef>
              <a:spcAft>
                <a:spcPts val="0"/>
              </a:spcAft>
              <a:defRPr/>
            </a:pPr>
            <a:r>
              <a:rPr lang="el-GR" dirty="0">
                <a:solidFill>
                  <a:srgbClr val="002060"/>
                </a:solidFill>
                <a:latin typeface="+mn-lt"/>
                <a:cs typeface="+mn-cs"/>
              </a:rPr>
              <a:t>Πριν από τη μεταφορά κατασκευάστηκαν αντίγραφά τους</a:t>
            </a:r>
            <a:r>
              <a:rPr lang="el-GR" i="1" dirty="0">
                <a:solidFill>
                  <a:srgbClr val="002060"/>
                </a:solidFill>
                <a:latin typeface="+mn-lt"/>
                <a:cs typeface="+mn-cs"/>
              </a:rPr>
              <a:t> </a:t>
            </a:r>
            <a:r>
              <a:rPr lang="el-GR" dirty="0">
                <a:solidFill>
                  <a:srgbClr val="002060"/>
                </a:solidFill>
                <a:latin typeface="+mn-lt"/>
                <a:cs typeface="+mn-cs"/>
              </a:rPr>
              <a:t>που</a:t>
            </a:r>
            <a:r>
              <a:rPr lang="el-GR" i="1" dirty="0">
                <a:solidFill>
                  <a:srgbClr val="002060"/>
                </a:solidFill>
                <a:latin typeface="+mn-lt"/>
                <a:cs typeface="+mn-cs"/>
              </a:rPr>
              <a:t> </a:t>
            </a:r>
            <a:r>
              <a:rPr lang="el-GR" dirty="0">
                <a:solidFill>
                  <a:srgbClr val="002060"/>
                </a:solidFill>
                <a:latin typeface="+mn-lt"/>
                <a:cs typeface="+mn-cs"/>
              </a:rPr>
              <a:t>τοποθετήθηκαν στο μνημείο.</a:t>
            </a:r>
          </a:p>
          <a:p>
            <a:pPr fontAlgn="auto">
              <a:spcBef>
                <a:spcPts val="0"/>
              </a:spcBef>
              <a:spcAft>
                <a:spcPts val="0"/>
              </a:spcAft>
              <a:defRPr/>
            </a:pPr>
            <a:r>
              <a:rPr lang="el-GR" dirty="0">
                <a:solidFill>
                  <a:srgbClr val="002060"/>
                </a:solidFill>
                <a:latin typeface="+mn-lt"/>
                <a:cs typeface="+mn-cs"/>
              </a:rPr>
              <a:t>Σήμερα τα πρωτότυπα αγάλματα είναι σε έκθεση στο Νέο Μουσείο Ακρόπολης.</a:t>
            </a:r>
          </a:p>
        </p:txBody>
      </p:sp>
      <p:pic>
        <p:nvPicPr>
          <p:cNvPr id="43012" name="Εικόνα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4404" y="2132856"/>
            <a:ext cx="4565750" cy="2179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7110" name="Εικόνα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Δεξιό βέλος 8">
            <a:hlinkClick r:id="rId4" action="ppaction://hlinksldjump"/>
          </p:cNvPr>
          <p:cNvSpPr/>
          <p:nvPr/>
        </p:nvSpPr>
        <p:spPr>
          <a:xfrm>
            <a:off x="6011863" y="5208588"/>
            <a:ext cx="1260475" cy="720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συνέχεια</a:t>
            </a:r>
          </a:p>
        </p:txBody>
      </p:sp>
      <p:pic>
        <p:nvPicPr>
          <p:cNvPr id="10" name="Picture 10" descr="C:\Users\user\Desktop\001.jpg"/>
          <p:cNvPicPr>
            <a:picLocks noChangeAspect="1" noChangeArrowheads="1"/>
          </p:cNvPicPr>
          <p:nvPr/>
        </p:nvPicPr>
        <p:blipFill rotWithShape="1">
          <a:blip r:embed="rId5">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9" descr="C:\Users\user\Downloads\glafka_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2387600"/>
            <a:ext cx="2682875"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Ελλειψοειδής επεξήγηση 5"/>
          <p:cNvSpPr/>
          <p:nvPr/>
        </p:nvSpPr>
        <p:spPr>
          <a:xfrm>
            <a:off x="3389313" y="1628775"/>
            <a:ext cx="3706812" cy="1903413"/>
          </a:xfrm>
          <a:prstGeom prst="wedgeEllipseCallout">
            <a:avLst>
              <a:gd name="adj1" fmla="val -59417"/>
              <a:gd name="adj2" fmla="val 8615"/>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14300">
              <a:buFont typeface="Arial" charset="0"/>
              <a:buNone/>
              <a:defRPr/>
            </a:pPr>
            <a:r>
              <a:rPr lang="el-GR" altLang="el-GR" dirty="0">
                <a:solidFill>
                  <a:schemeClr val="accent1">
                    <a:lumMod val="75000"/>
                  </a:schemeClr>
                </a:solidFill>
              </a:rPr>
              <a:t>Και μια τελευταία ερώτηση: </a:t>
            </a:r>
          </a:p>
          <a:p>
            <a:pPr marL="114300">
              <a:buFont typeface="Arial" charset="0"/>
              <a:buNone/>
              <a:defRPr/>
            </a:pPr>
            <a:r>
              <a:rPr lang="el-GR" altLang="el-GR" dirty="0">
                <a:solidFill>
                  <a:schemeClr val="accent1">
                    <a:lumMod val="75000"/>
                  </a:schemeClr>
                </a:solidFill>
              </a:rPr>
              <a:t>Σου θυμίζει κάτι το σχέδιο στο κάτω μέρος της εικόνας;</a:t>
            </a:r>
          </a:p>
        </p:txBody>
      </p:sp>
      <p:pic>
        <p:nvPicPr>
          <p:cNvPr id="7" name="Picture 10" descr="C:\Users\user\Desktop\001.jpg"/>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pic>
        <p:nvPicPr>
          <p:cNvPr id="48133" name="Εικόνα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Βέλος προς τα κάτω 10"/>
          <p:cNvSpPr/>
          <p:nvPr/>
        </p:nvSpPr>
        <p:spPr>
          <a:xfrm>
            <a:off x="5170488" y="3789363"/>
            <a:ext cx="193675" cy="13684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48135" name="TextBox 12"/>
          <p:cNvSpPr txBox="1">
            <a:spLocks noChangeArrowheads="1"/>
          </p:cNvSpPr>
          <p:nvPr/>
        </p:nvSpPr>
        <p:spPr bwMode="auto">
          <a:xfrm rot="1867449">
            <a:off x="2347913" y="1871663"/>
            <a:ext cx="695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2400">
                <a:solidFill>
                  <a:srgbClr val="FFFF00"/>
                </a:solidFill>
              </a:rPr>
              <a:t>?</a:t>
            </a:r>
          </a:p>
        </p:txBody>
      </p:sp>
      <p:sp>
        <p:nvSpPr>
          <p:cNvPr id="13" name="TextBox 12"/>
          <p:cNvSpPr txBox="1"/>
          <p:nvPr/>
        </p:nvSpPr>
        <p:spPr>
          <a:xfrm>
            <a:off x="1547813" y="1530350"/>
            <a:ext cx="417512" cy="706438"/>
          </a:xfrm>
          <a:prstGeom prst="rect">
            <a:avLst/>
          </a:prstGeom>
          <a:noFill/>
        </p:spPr>
        <p:txBody>
          <a:bodyPr>
            <a:spAutoFit/>
          </a:bodyPr>
          <a:lstStyle/>
          <a:p>
            <a:pPr>
              <a:defRPr/>
            </a:pPr>
            <a:r>
              <a:rPr lang="el-GR" sz="4000" b="1" dirty="0">
                <a:solidFill>
                  <a:schemeClr val="accent4">
                    <a:lumMod val="20000"/>
                    <a:lumOff val="80000"/>
                  </a:schemeClr>
                </a:solidFill>
              </a:rPr>
              <a:t>?</a:t>
            </a:r>
          </a:p>
        </p:txBody>
      </p:sp>
      <p:sp>
        <p:nvSpPr>
          <p:cNvPr id="14" name="TextBox 13"/>
          <p:cNvSpPr txBox="1"/>
          <p:nvPr/>
        </p:nvSpPr>
        <p:spPr>
          <a:xfrm rot="19254214">
            <a:off x="930275" y="2000250"/>
            <a:ext cx="525463" cy="369888"/>
          </a:xfrm>
          <a:prstGeom prst="rect">
            <a:avLst/>
          </a:prstGeom>
          <a:noFill/>
        </p:spPr>
        <p:txBody>
          <a:bodyPr>
            <a:spAutoFit/>
          </a:bodyPr>
          <a:lstStyle/>
          <a:p>
            <a:pPr>
              <a:defRPr/>
            </a:pPr>
            <a:r>
              <a:rPr lang="el-GR" dirty="0">
                <a:solidFill>
                  <a:schemeClr val="accent1">
                    <a:lumMod val="75000"/>
                  </a:schemeClr>
                </a:solidFill>
              </a:rPr>
              <a:t>?</a:t>
            </a:r>
          </a:p>
        </p:txBody>
      </p:sp>
      <p:sp>
        <p:nvSpPr>
          <p:cNvPr id="48138" name="TextBox 15"/>
          <p:cNvSpPr txBox="1">
            <a:spLocks noChangeArrowheads="1"/>
          </p:cNvSpPr>
          <p:nvPr/>
        </p:nvSpPr>
        <p:spPr bwMode="auto">
          <a:xfrm rot="2853124">
            <a:off x="2620963" y="2149475"/>
            <a:ext cx="338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solidFill>
                  <a:srgbClr val="FF0000"/>
                </a:solidFill>
              </a:rPr>
              <a:t>?</a:t>
            </a:r>
          </a:p>
        </p:txBody>
      </p:sp>
      <p:sp>
        <p:nvSpPr>
          <p:cNvPr id="48139" name="TextBox 16"/>
          <p:cNvSpPr txBox="1">
            <a:spLocks noChangeArrowheads="1"/>
          </p:cNvSpPr>
          <p:nvPr/>
        </p:nvSpPr>
        <p:spPr bwMode="auto">
          <a:xfrm rot="2125068">
            <a:off x="2030413" y="1724025"/>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a:t>
            </a:r>
          </a:p>
        </p:txBody>
      </p:sp>
      <p:sp>
        <p:nvSpPr>
          <p:cNvPr id="48140" name="TextBox 17"/>
          <p:cNvSpPr txBox="1">
            <a:spLocks noChangeArrowheads="1"/>
          </p:cNvSpPr>
          <p:nvPr/>
        </p:nvSpPr>
        <p:spPr bwMode="auto">
          <a:xfrm rot="-2345786">
            <a:off x="1069975" y="1611313"/>
            <a:ext cx="3603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3200">
                <a:solidFill>
                  <a:srgbClr val="496C32"/>
                </a:solidFill>
              </a:rPr>
              <a:t>?</a:t>
            </a:r>
          </a:p>
        </p:txBody>
      </p:sp>
      <p:sp>
        <p:nvSpPr>
          <p:cNvPr id="15" name="Δεξιό βέλος 14">
            <a:hlinkClick r:id="rId5" action="ppaction://hlinksldjump"/>
          </p:cNvPr>
          <p:cNvSpPr/>
          <p:nvPr/>
        </p:nvSpPr>
        <p:spPr>
          <a:xfrm>
            <a:off x="6011863" y="5208588"/>
            <a:ext cx="1260475" cy="720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συνέχεια</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Ελλειψοειδής επεξήγηση 5"/>
          <p:cNvSpPr/>
          <p:nvPr/>
        </p:nvSpPr>
        <p:spPr>
          <a:xfrm>
            <a:off x="3033713" y="836613"/>
            <a:ext cx="3625850" cy="2663825"/>
          </a:xfrm>
          <a:prstGeom prst="wedgeEllipseCallout">
            <a:avLst>
              <a:gd name="adj1" fmla="val -59417"/>
              <a:gd name="adj2" fmla="val 8615"/>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14300" algn="ctr">
              <a:buFont typeface="Arial" charset="0"/>
              <a:buNone/>
              <a:defRPr/>
            </a:pPr>
            <a:endParaRPr lang="el-GR" altLang="el-GR" dirty="0">
              <a:solidFill>
                <a:schemeClr val="accent1">
                  <a:lumMod val="75000"/>
                </a:schemeClr>
              </a:solidFill>
            </a:endParaRPr>
          </a:p>
        </p:txBody>
      </p:sp>
      <p:pic>
        <p:nvPicPr>
          <p:cNvPr id="7" name="Picture 10" descr="C:\Users\user\Desktop\001.jpg"/>
          <p:cNvPicPr>
            <a:picLocks noChangeAspect="1" noChangeArrowheads="1"/>
          </p:cNvPicPr>
          <p:nvPr/>
        </p:nvPicPr>
        <p:blipFill rotWithShape="1">
          <a:blip r:embed="rId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pic>
        <p:nvPicPr>
          <p:cNvPr id="49156" name="Εικόνα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0" name="Picture 2" descr="https://www.ysma.gr/wp-content/uploads/2018/05/11_1_PA_KatopsiKorres.jpg"/>
          <p:cNvPicPr>
            <a:picLocks noChangeAspect="1" noChangeArrowheads="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16088" y="3801890"/>
            <a:ext cx="4521300" cy="2398132"/>
          </a:xfrm>
          <a:prstGeom prst="rect">
            <a:avLst/>
          </a:prstGeom>
          <a:noFill/>
          <a:extLst>
            <a:ext uri="{909E8E84-426E-40DD-AFC4-6F175D3DCCD1}">
              <a14:hiddenFill xmlns:a14="http://schemas.microsoft.com/office/drawing/2010/main">
                <a:solidFill>
                  <a:srgbClr val="FFFFFF"/>
                </a:solidFill>
              </a14:hiddenFill>
            </a:ext>
          </a:extLst>
        </p:spPr>
      </p:pic>
      <p:pic>
        <p:nvPicPr>
          <p:cNvPr id="49158" name="Picture 11" descr="C:\Users\user\Downloads\glafka_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87578">
            <a:off x="304800" y="1598613"/>
            <a:ext cx="3192463"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Ορθογώνιο 1"/>
          <p:cNvSpPr>
            <a:spLocks noChangeArrowheads="1"/>
          </p:cNvSpPr>
          <p:nvPr/>
        </p:nvSpPr>
        <p:spPr bwMode="auto">
          <a:xfrm>
            <a:off x="1212850" y="1444625"/>
            <a:ext cx="38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 typeface="Arial" charset="0"/>
              <a:buNone/>
            </a:pPr>
            <a:r>
              <a:rPr lang="el-GR" altLang="el-GR" sz="2000" b="1">
                <a:solidFill>
                  <a:schemeClr val="accent1"/>
                </a:solidFill>
              </a:rPr>
              <a:t>!</a:t>
            </a:r>
          </a:p>
        </p:txBody>
      </p:sp>
      <p:sp>
        <p:nvSpPr>
          <p:cNvPr id="49160" name="Ορθογώνιο 9"/>
          <p:cNvSpPr>
            <a:spLocks noChangeArrowheads="1"/>
          </p:cNvSpPr>
          <p:nvPr/>
        </p:nvSpPr>
        <p:spPr bwMode="auto">
          <a:xfrm>
            <a:off x="1563688" y="1274763"/>
            <a:ext cx="368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 typeface="Arial" charset="0"/>
              <a:buNone/>
            </a:pPr>
            <a:r>
              <a:rPr lang="el-GR" altLang="el-GR" sz="1600" b="1">
                <a:solidFill>
                  <a:srgbClr val="002060"/>
                </a:solidFill>
              </a:rPr>
              <a:t>!</a:t>
            </a:r>
          </a:p>
        </p:txBody>
      </p:sp>
      <p:sp>
        <p:nvSpPr>
          <p:cNvPr id="49161" name="Ορθογώνιο 11"/>
          <p:cNvSpPr>
            <a:spLocks noChangeArrowheads="1"/>
          </p:cNvSpPr>
          <p:nvPr/>
        </p:nvSpPr>
        <p:spPr bwMode="auto">
          <a:xfrm>
            <a:off x="1916113" y="1212850"/>
            <a:ext cx="401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 typeface="Arial" charset="0"/>
              <a:buNone/>
            </a:pPr>
            <a:r>
              <a:rPr lang="el-GR" altLang="el-GR" sz="2400" b="1">
                <a:solidFill>
                  <a:schemeClr val="bg1"/>
                </a:solidFill>
              </a:rPr>
              <a:t>!</a:t>
            </a:r>
          </a:p>
        </p:txBody>
      </p:sp>
      <p:sp>
        <p:nvSpPr>
          <p:cNvPr id="49162" name="Ορθογώνιο 12"/>
          <p:cNvSpPr>
            <a:spLocks noChangeArrowheads="1"/>
          </p:cNvSpPr>
          <p:nvPr/>
        </p:nvSpPr>
        <p:spPr bwMode="auto">
          <a:xfrm>
            <a:off x="2239963" y="1166813"/>
            <a:ext cx="5429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 typeface="Arial" charset="0"/>
              <a:buNone/>
            </a:pPr>
            <a:r>
              <a:rPr lang="el-GR" altLang="el-GR" sz="4000" b="1">
                <a:solidFill>
                  <a:srgbClr val="0070C0"/>
                </a:solidFill>
              </a:rPr>
              <a:t>!</a:t>
            </a:r>
          </a:p>
        </p:txBody>
      </p:sp>
      <p:sp>
        <p:nvSpPr>
          <p:cNvPr id="49163" name="Ορθογώνιο 13"/>
          <p:cNvSpPr>
            <a:spLocks noChangeArrowheads="1"/>
          </p:cNvSpPr>
          <p:nvPr/>
        </p:nvSpPr>
        <p:spPr bwMode="auto">
          <a:xfrm>
            <a:off x="1716088" y="1427163"/>
            <a:ext cx="368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 typeface="Arial" charset="0"/>
              <a:buNone/>
            </a:pPr>
            <a:r>
              <a:rPr lang="el-GR" altLang="el-GR" sz="1600" b="1">
                <a:solidFill>
                  <a:srgbClr val="002060"/>
                </a:solidFill>
              </a:rPr>
              <a:t>!</a:t>
            </a:r>
          </a:p>
        </p:txBody>
      </p:sp>
      <p:sp>
        <p:nvSpPr>
          <p:cNvPr id="15" name="Ορθογώνιο 14"/>
          <p:cNvSpPr/>
          <p:nvPr/>
        </p:nvSpPr>
        <p:spPr>
          <a:xfrm>
            <a:off x="2600325" y="1684338"/>
            <a:ext cx="433388" cy="585787"/>
          </a:xfrm>
          <a:prstGeom prst="rect">
            <a:avLst/>
          </a:prstGeom>
        </p:spPr>
        <p:txBody>
          <a:bodyPr wrap="none">
            <a:spAutoFit/>
          </a:bodyPr>
          <a:lstStyle/>
          <a:p>
            <a:pPr marL="114300">
              <a:buFont typeface="Arial" charset="0"/>
              <a:buNone/>
              <a:defRPr/>
            </a:pPr>
            <a:r>
              <a:rPr lang="el-GR" altLang="el-GR" sz="3200" b="1" dirty="0">
                <a:solidFill>
                  <a:schemeClr val="accent2">
                    <a:lumMod val="60000"/>
                    <a:lumOff val="40000"/>
                  </a:schemeClr>
                </a:solidFill>
              </a:rPr>
              <a:t>!</a:t>
            </a:r>
          </a:p>
        </p:txBody>
      </p:sp>
      <p:sp>
        <p:nvSpPr>
          <p:cNvPr id="3" name="Ορθογώνιο 2"/>
          <p:cNvSpPr/>
          <p:nvPr/>
        </p:nvSpPr>
        <p:spPr>
          <a:xfrm>
            <a:off x="3419475" y="1052513"/>
            <a:ext cx="2665413" cy="2338387"/>
          </a:xfrm>
          <a:prstGeom prst="rect">
            <a:avLst/>
          </a:prstGeom>
        </p:spPr>
        <p:txBody>
          <a:bodyPr>
            <a:spAutoFit/>
          </a:bodyPr>
          <a:lstStyle/>
          <a:p>
            <a:pPr marL="114300" algn="ctr">
              <a:defRPr/>
            </a:pPr>
            <a:r>
              <a:rPr lang="el-GR" altLang="el-GR" sz="1600" dirty="0">
                <a:solidFill>
                  <a:srgbClr val="D16349">
                    <a:lumMod val="75000"/>
                  </a:srgbClr>
                </a:solidFill>
                <a:latin typeface="Calibri"/>
                <a:cs typeface="+mn-cs"/>
              </a:rPr>
              <a:t>Είναι </a:t>
            </a:r>
            <a:r>
              <a:rPr lang="en-US" altLang="el-GR" sz="1600" dirty="0">
                <a:solidFill>
                  <a:srgbClr val="D16349">
                    <a:lumMod val="75000"/>
                  </a:srgbClr>
                </a:solidFill>
                <a:latin typeface="Calibri"/>
                <a:cs typeface="+mn-cs"/>
              </a:rPr>
              <a:t> </a:t>
            </a:r>
            <a:r>
              <a:rPr lang="el-GR" altLang="el-GR" sz="1600" dirty="0">
                <a:solidFill>
                  <a:srgbClr val="D16349">
                    <a:lumMod val="75000"/>
                  </a:srgbClr>
                </a:solidFill>
                <a:latin typeface="Calibri"/>
                <a:cs typeface="+mn-cs"/>
              </a:rPr>
              <a:t>ένα τμήμα της κάτοψης του Παρθενώνα, δηλαδή του σχεδίου του ναού από ψηλά χωρίς τη στέγη του! Οι κύκλοι δείχνουν τους κίονες, οι έντονες γραμμές τους τοίχους και οι πιο λεπτές τη βάση του</a:t>
            </a:r>
            <a:r>
              <a:rPr lang="el-GR" altLang="el-GR" dirty="0">
                <a:solidFill>
                  <a:srgbClr val="D16349">
                    <a:lumMod val="75000"/>
                  </a:srgbClr>
                </a:solidFill>
                <a:latin typeface="Calibri"/>
                <a:cs typeface="+mn-cs"/>
              </a:rPr>
              <a:t>.</a:t>
            </a:r>
          </a:p>
        </p:txBody>
      </p:sp>
      <p:sp>
        <p:nvSpPr>
          <p:cNvPr id="14" name="Δεξιό βέλος 13">
            <a:hlinkClick r:id="rId6" action="ppaction://hlinksldjump"/>
          </p:cNvPr>
          <p:cNvSpPr/>
          <p:nvPr/>
        </p:nvSpPr>
        <p:spPr>
          <a:xfrm>
            <a:off x="6507163" y="4514850"/>
            <a:ext cx="1260475" cy="720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συνέχεια</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Θέση περιεχομένου 2"/>
          <p:cNvSpPr>
            <a:spLocks noGrp="1"/>
          </p:cNvSpPr>
          <p:nvPr>
            <p:ph idx="1"/>
          </p:nvPr>
        </p:nvSpPr>
        <p:spPr>
          <a:xfrm>
            <a:off x="539750" y="765175"/>
            <a:ext cx="7681913" cy="4772025"/>
          </a:xfrm>
        </p:spPr>
        <p:txBody>
          <a:bodyPr/>
          <a:lstStyle/>
          <a:p>
            <a:pPr marL="114300" indent="0" algn="ctr">
              <a:buFont typeface="Arial" charset="0"/>
              <a:buNone/>
              <a:defRPr/>
            </a:pPr>
            <a:r>
              <a:rPr lang="el-GR" altLang="el-GR" b="1" dirty="0" smtClean="0">
                <a:solidFill>
                  <a:schemeClr val="accent1">
                    <a:lumMod val="75000"/>
                  </a:schemeClr>
                </a:solidFill>
              </a:rPr>
              <a:t>Μπράβο τα κατάφερες!</a:t>
            </a:r>
          </a:p>
          <a:p>
            <a:pPr marL="114300" indent="0" algn="ctr">
              <a:buFont typeface="Arial" charset="0"/>
              <a:buNone/>
              <a:defRPr/>
            </a:pPr>
            <a:endParaRPr lang="el-GR" altLang="el-GR" b="1" dirty="0" smtClean="0">
              <a:solidFill>
                <a:schemeClr val="accent1">
                  <a:lumMod val="75000"/>
                </a:schemeClr>
              </a:solidFill>
            </a:endParaRPr>
          </a:p>
          <a:p>
            <a:pPr marL="114300" indent="0" algn="ctr">
              <a:buFont typeface="Arial" charset="0"/>
              <a:buNone/>
              <a:defRPr/>
            </a:pPr>
            <a:r>
              <a:rPr lang="el-GR" altLang="el-GR" b="1" dirty="0" smtClean="0">
                <a:solidFill>
                  <a:schemeClr val="accent1">
                    <a:lumMod val="75000"/>
                  </a:schemeClr>
                </a:solidFill>
              </a:rPr>
              <a:t>Τώρα έχεις γίνει κι εσύ μέλος </a:t>
            </a:r>
          </a:p>
          <a:p>
            <a:pPr marL="114300" indent="0" algn="ctr">
              <a:buFont typeface="Arial" charset="0"/>
              <a:buNone/>
              <a:defRPr/>
            </a:pPr>
            <a:r>
              <a:rPr lang="el-GR" altLang="el-GR" b="1" dirty="0" smtClean="0">
                <a:solidFill>
                  <a:schemeClr val="accent1">
                    <a:lumMod val="75000"/>
                  </a:schemeClr>
                </a:solidFill>
              </a:rPr>
              <a:t>της ομάδας της αναστήλωσης </a:t>
            </a:r>
          </a:p>
          <a:p>
            <a:pPr marL="114300" indent="0" algn="ctr">
              <a:buFont typeface="Arial" charset="0"/>
              <a:buNone/>
              <a:defRPr/>
            </a:pPr>
            <a:r>
              <a:rPr lang="el-GR" altLang="el-GR" b="1" dirty="0" smtClean="0">
                <a:solidFill>
                  <a:schemeClr val="accent1">
                    <a:lumMod val="75000"/>
                  </a:schemeClr>
                </a:solidFill>
              </a:rPr>
              <a:t>των μνημείων της Ακρόπολης!!!</a:t>
            </a:r>
            <a:endParaRPr lang="el-GR" altLang="el-GR" sz="4800" dirty="0" smtClean="0">
              <a:solidFill>
                <a:schemeClr val="accent1">
                  <a:lumMod val="75000"/>
                </a:schemeClr>
              </a:solidFill>
              <a:latin typeface="Comic Sans MS" pitchFamily="66" charset="0"/>
            </a:endParaRPr>
          </a:p>
          <a:p>
            <a:pPr marL="114300" indent="0">
              <a:lnSpc>
                <a:spcPct val="150000"/>
              </a:lnSpc>
              <a:buFont typeface="Arial" charset="0"/>
              <a:buNone/>
              <a:defRPr/>
            </a:pPr>
            <a:r>
              <a:rPr lang="el-GR" altLang="el-GR" sz="4800" dirty="0" smtClean="0">
                <a:solidFill>
                  <a:schemeClr val="tx2"/>
                </a:solidFill>
                <a:latin typeface="Comic Sans MS" pitchFamily="66" charset="0"/>
              </a:rPr>
              <a:t>			</a:t>
            </a:r>
            <a:r>
              <a:rPr lang="el-GR" altLang="el-GR" sz="4800" dirty="0" smtClean="0">
                <a:solidFill>
                  <a:srgbClr val="002060"/>
                </a:solidFill>
                <a:latin typeface="Comic Sans MS" pitchFamily="66" charset="0"/>
              </a:rPr>
              <a:t>ΤΕΛΟΣ</a:t>
            </a:r>
          </a:p>
        </p:txBody>
      </p:sp>
      <p:sp>
        <p:nvSpPr>
          <p:cNvPr id="3" name="Καμπύλη ταινία προς τα επάνω 2"/>
          <p:cNvSpPr/>
          <p:nvPr/>
        </p:nvSpPr>
        <p:spPr>
          <a:xfrm>
            <a:off x="3125788" y="4521200"/>
            <a:ext cx="3109912" cy="1155700"/>
          </a:xfrm>
          <a:prstGeom prst="ellipseRibbon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50180" name="Picture 11" descr="C:\Users\user\Downloads\glafka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7284">
            <a:off x="512763" y="2824163"/>
            <a:ext cx="2151062"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Εικόνα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9913" y="4581525"/>
            <a:ext cx="6238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C:\Users\user\Desktop\001.jpg"/>
          <p:cNvPicPr>
            <a:picLocks noChangeAspect="1" noChangeArrowheads="1"/>
          </p:cNvPicPr>
          <p:nvPr/>
        </p:nvPicPr>
        <p:blipFill rotWithShape="1">
          <a:blip r:embed="rId4">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Θέση περιεχομένου 2"/>
          <p:cNvSpPr>
            <a:spLocks noGrp="1"/>
          </p:cNvSpPr>
          <p:nvPr>
            <p:ph idx="1"/>
          </p:nvPr>
        </p:nvSpPr>
        <p:spPr>
          <a:xfrm>
            <a:off x="457200" y="1600200"/>
            <a:ext cx="3394075" cy="820738"/>
          </a:xfrm>
        </p:spPr>
        <p:txBody>
          <a:bodyPr/>
          <a:lstStyle/>
          <a:p>
            <a:pPr eaLnBrk="1" hangingPunct="1"/>
            <a:r>
              <a:rPr lang="el-GR" altLang="el-GR" b="1" smtClean="0">
                <a:solidFill>
                  <a:srgbClr val="002060"/>
                </a:solidFill>
              </a:rPr>
              <a:t>Προσπάθησε ξανά!</a:t>
            </a:r>
          </a:p>
          <a:p>
            <a:pPr eaLnBrk="1" hangingPunct="1"/>
            <a:endParaRPr lang="el-GR" altLang="el-GR" smtClean="0"/>
          </a:p>
          <a:p>
            <a:pPr eaLnBrk="1" hangingPunct="1"/>
            <a:endParaRPr lang="el-GR" altLang="el-GR" smtClean="0"/>
          </a:p>
          <a:p>
            <a:pPr eaLnBrk="1" hangingPunct="1"/>
            <a:endParaRPr lang="el-GR" altLang="el-GR" smtClean="0"/>
          </a:p>
        </p:txBody>
      </p:sp>
      <p:sp>
        <p:nvSpPr>
          <p:cNvPr id="5" name="Αριστερό βέλος 4">
            <a:hlinkClick r:id="" action="ppaction://hlinkshowjump?jump=previousslide"/>
          </p:cNvPr>
          <p:cNvSpPr/>
          <p:nvPr/>
        </p:nvSpPr>
        <p:spPr>
          <a:xfrm>
            <a:off x="971550" y="4221163"/>
            <a:ext cx="1512888" cy="7207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επιστροφή</a:t>
            </a:r>
          </a:p>
        </p:txBody>
      </p:sp>
      <p:pic>
        <p:nvPicPr>
          <p:cNvPr id="6148"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C:\Users\user\Desktop\001.jpg"/>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11" descr="C:\Users\user\Downloads\glafka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87578">
            <a:off x="3529013" y="2278063"/>
            <a:ext cx="3192462"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Εικόνα 1"/>
          <p:cNvPicPr>
            <a:picLocks noChangeAspect="1"/>
          </p:cNvPicPr>
          <p:nvPr/>
        </p:nvPicPr>
        <p:blipFill>
          <a:blip r:embed="rId5">
            <a:extLst>
              <a:ext uri="{28A0092B-C50C-407E-A947-70E740481C1C}">
                <a14:useLocalDpi xmlns:a14="http://schemas.microsoft.com/office/drawing/2010/main" val="0"/>
              </a:ext>
            </a:extLst>
          </a:blip>
          <a:srcRect l="59126" t="40654" r="18730" b="24113"/>
          <a:stretch>
            <a:fillRect/>
          </a:stretch>
        </p:blipFill>
        <p:spPr bwMode="auto">
          <a:xfrm>
            <a:off x="3376613" y="2376488"/>
            <a:ext cx="1068387"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Στρογγυλεμένο ορθογώνιο 2"/>
          <p:cNvSpPr/>
          <p:nvPr/>
        </p:nvSpPr>
        <p:spPr>
          <a:xfrm>
            <a:off x="949325" y="746125"/>
            <a:ext cx="1822450" cy="685800"/>
          </a:xfrm>
          <a:prstGeom prst="roundRect">
            <a:avLst/>
          </a:prstGeom>
          <a:solidFill>
            <a:srgbClr val="FFC000"/>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4" name="Δεξιό βέλος 3">
            <a:hlinkClick r:id="" action="ppaction://hlinkshowjump?jump=nextslide"/>
          </p:cNvPr>
          <p:cNvSpPr/>
          <p:nvPr/>
        </p:nvSpPr>
        <p:spPr>
          <a:xfrm>
            <a:off x="6503988" y="5202238"/>
            <a:ext cx="1260475" cy="720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συνέχεια</a:t>
            </a:r>
          </a:p>
        </p:txBody>
      </p:sp>
      <p:pic>
        <p:nvPicPr>
          <p:cNvPr id="6148" name="Picture 9" descr="C:\Users\user\AppData\Local\Temp\PK5A7F.tmp\Paget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0792">
            <a:off x="4318498" y="573881"/>
            <a:ext cx="2611438" cy="1716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9" name="Picture 11" descr="C:\Users\user\AppData\Local\Temp\PK513E.tmp\Perister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3356992"/>
            <a:ext cx="2627313" cy="1743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174" name="TextBox 2"/>
          <p:cNvSpPr txBox="1">
            <a:spLocks noChangeArrowheads="1"/>
          </p:cNvSpPr>
          <p:nvPr/>
        </p:nvSpPr>
        <p:spPr bwMode="auto">
          <a:xfrm>
            <a:off x="755650" y="5291138"/>
            <a:ext cx="28416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600" b="1">
                <a:solidFill>
                  <a:srgbClr val="002060"/>
                </a:solidFill>
              </a:rPr>
              <a:t>Μετακινήσεις σε κίονα του Παρθενώνα από σεισμό</a:t>
            </a:r>
          </a:p>
        </p:txBody>
      </p:sp>
      <p:pic>
        <p:nvPicPr>
          <p:cNvPr id="6151" name="Picture 10" descr="C:\Users\user\AppData\Local\Temp\PKF46E.tmp\Seismos_n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763" y="2615906"/>
            <a:ext cx="1731498" cy="2598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176" name="TextBox 7"/>
          <p:cNvSpPr txBox="1">
            <a:spLocks noChangeArrowheads="1"/>
          </p:cNvSpPr>
          <p:nvPr/>
        </p:nvSpPr>
        <p:spPr bwMode="auto">
          <a:xfrm rot="-837783">
            <a:off x="4548188" y="2373313"/>
            <a:ext cx="2393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600" b="1">
                <a:solidFill>
                  <a:srgbClr val="002060"/>
                </a:solidFill>
              </a:rPr>
              <a:t>Φθορές από παγετό</a:t>
            </a:r>
          </a:p>
        </p:txBody>
      </p:sp>
      <p:sp>
        <p:nvSpPr>
          <p:cNvPr id="7177" name="TextBox 10"/>
          <p:cNvSpPr txBox="1">
            <a:spLocks noChangeArrowheads="1"/>
          </p:cNvSpPr>
          <p:nvPr/>
        </p:nvSpPr>
        <p:spPr bwMode="auto">
          <a:xfrm>
            <a:off x="3779838" y="5151438"/>
            <a:ext cx="23955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600" b="1">
                <a:solidFill>
                  <a:srgbClr val="002060"/>
                </a:solidFill>
              </a:rPr>
              <a:t>Ακαθαρσίες πουλιών</a:t>
            </a:r>
          </a:p>
        </p:txBody>
      </p:sp>
      <p:pic>
        <p:nvPicPr>
          <p:cNvPr id="7178" name="Εικόνα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TextBox 5"/>
          <p:cNvSpPr txBox="1">
            <a:spLocks noChangeArrowheads="1"/>
          </p:cNvSpPr>
          <p:nvPr/>
        </p:nvSpPr>
        <p:spPr bwMode="auto">
          <a:xfrm>
            <a:off x="1331913" y="903288"/>
            <a:ext cx="1223962"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2000" b="1">
                <a:solidFill>
                  <a:srgbClr val="002060"/>
                </a:solidFill>
              </a:rPr>
              <a:t>Σωστά!</a:t>
            </a:r>
          </a:p>
        </p:txBody>
      </p:sp>
      <p:pic>
        <p:nvPicPr>
          <p:cNvPr id="13" name="Picture 10" descr="C:\Users\user\Desktop\001.jpg"/>
          <p:cNvPicPr>
            <a:picLocks noChangeAspect="1" noChangeArrowheads="1"/>
          </p:cNvPicPr>
          <p:nvPr/>
        </p:nvPicPr>
        <p:blipFill rotWithShape="1">
          <a:blip r:embed="rId6">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pic>
        <p:nvPicPr>
          <p:cNvPr id="7181" name="Picture 15" descr="https://www.theacropolismuseum.gr/sites/default/files/exhibits_images/8856_1.jpg"/>
          <p:cNvPicPr>
            <a:picLocks noChangeAspect="1" noChangeArrowheads="1"/>
          </p:cNvPicPr>
          <p:nvPr/>
        </p:nvPicPr>
        <p:blipFill>
          <a:blip r:embed="rId7">
            <a:extLst>
              <a:ext uri="{28A0092B-C50C-407E-A947-70E740481C1C}">
                <a14:useLocalDpi xmlns:a14="http://schemas.microsoft.com/office/drawing/2010/main" val="0"/>
              </a:ext>
            </a:extLst>
          </a:blip>
          <a:srcRect l="23698" t="32552" r="21582"/>
          <a:stretch>
            <a:fillRect/>
          </a:stretch>
        </p:blipFill>
        <p:spPr bwMode="auto">
          <a:xfrm rot="20552504" flipH="1">
            <a:off x="4846638" y="2628900"/>
            <a:ext cx="155575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TextBox 1"/>
          <p:cNvSpPr txBox="1">
            <a:spLocks noChangeArrowheads="1"/>
          </p:cNvSpPr>
          <p:nvPr/>
        </p:nvSpPr>
        <p:spPr bwMode="auto">
          <a:xfrm>
            <a:off x="755650" y="1754188"/>
            <a:ext cx="3403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solidFill>
                  <a:srgbClr val="002060"/>
                </a:solidFill>
              </a:rPr>
              <a:t>Πολλοί παράγοντες της φύσης προκαλούν φθορές στα μνημεία.</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Στρογγυλεμένο ορθογώνιο 4">
            <a:hlinkClick r:id="" action="ppaction://hlinkshowjump?jump=nextslide"/>
          </p:cNvPr>
          <p:cNvSpPr/>
          <p:nvPr/>
        </p:nvSpPr>
        <p:spPr>
          <a:xfrm>
            <a:off x="530225" y="3284538"/>
            <a:ext cx="2695575"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…παράγοντες της φύσης</a:t>
            </a:r>
          </a:p>
        </p:txBody>
      </p:sp>
      <p:sp>
        <p:nvSpPr>
          <p:cNvPr id="7" name="Στρογγυλεμένο ορθογώνιο 6">
            <a:hlinkClick r:id="rId2" action="ppaction://hlinksldjump"/>
          </p:cNvPr>
          <p:cNvSpPr/>
          <p:nvPr/>
        </p:nvSpPr>
        <p:spPr>
          <a:xfrm>
            <a:off x="549275" y="3935413"/>
            <a:ext cx="2678113"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…ανθρώπινες ενέργειες</a:t>
            </a:r>
          </a:p>
        </p:txBody>
      </p:sp>
      <p:sp>
        <p:nvSpPr>
          <p:cNvPr id="8" name="Στρογγυλεμένο ορθογώνιο 7">
            <a:hlinkClick r:id="" action="ppaction://hlinkshowjump?jump=nextslide"/>
          </p:cNvPr>
          <p:cNvSpPr/>
          <p:nvPr/>
        </p:nvSpPr>
        <p:spPr>
          <a:xfrm>
            <a:off x="569913" y="4581525"/>
            <a:ext cx="2678112" cy="431800"/>
          </a:xfrm>
          <a:prstGeom prst="roundRect">
            <a:avLst/>
          </a:prstGeom>
          <a:solidFill>
            <a:srgbClr val="FFC000">
              <a:alpha val="65000"/>
            </a:srgb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dirty="0">
                <a:solidFill>
                  <a:srgbClr val="002060"/>
                </a:solidFill>
              </a:rPr>
              <a:t>….και τα δύο παραπάνω</a:t>
            </a:r>
          </a:p>
        </p:txBody>
      </p:sp>
      <p:pic>
        <p:nvPicPr>
          <p:cNvPr id="7173" name="Picture 9" descr="C:\Users\user\AppData\Local\Temp\PK5313.tmp\Thermiki thrafs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62162">
            <a:off x="3584907" y="3000861"/>
            <a:ext cx="1803830" cy="27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4" name="Picture 10" descr="C:\Users\user\AppData\Local\Temp\PKF60.tmp\Kanoni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87584">
            <a:off x="5771043" y="3231525"/>
            <a:ext cx="1821004" cy="27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5" name="Picture 12" descr="C:\Users\user\AppData\Local\Temp\PK6E3.tmp\Apolaxefs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14909">
            <a:off x="5857610" y="897303"/>
            <a:ext cx="1952625" cy="1892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Ορθογώνιο 2"/>
          <p:cNvSpPr/>
          <p:nvPr/>
        </p:nvSpPr>
        <p:spPr>
          <a:xfrm>
            <a:off x="395288" y="1028700"/>
            <a:ext cx="3178175" cy="1323975"/>
          </a:xfrm>
          <a:prstGeom prst="rect">
            <a:avLst/>
          </a:prstGeom>
        </p:spPr>
        <p:txBody>
          <a:bodyPr>
            <a:spAutoFit/>
          </a:bodyPr>
          <a:lstStyle/>
          <a:p>
            <a:pPr algn="ctr">
              <a:spcBef>
                <a:spcPct val="20000"/>
              </a:spcBef>
              <a:buClr>
                <a:srgbClr val="D16349"/>
              </a:buClr>
              <a:defRPr/>
            </a:pPr>
            <a:r>
              <a:rPr lang="el-GR" altLang="el-GR" sz="2000" b="1" dirty="0">
                <a:solidFill>
                  <a:schemeClr val="accent1">
                    <a:lumMod val="75000"/>
                  </a:schemeClr>
                </a:solidFill>
                <a:latin typeface="Calibri"/>
                <a:cs typeface="+mn-cs"/>
              </a:rPr>
              <a:t>Πυρκαγιές, πόλεμοι, βανδαλισμοί </a:t>
            </a:r>
            <a:r>
              <a:rPr lang="el-GR" altLang="el-GR" sz="2000" b="1" dirty="0">
                <a:solidFill>
                  <a:schemeClr val="accent1">
                    <a:lumMod val="75000"/>
                  </a:schemeClr>
                </a:solidFill>
              </a:rPr>
              <a:t> προκαλούν φθορές στα μνημεία.           </a:t>
            </a:r>
            <a:r>
              <a:rPr lang="el-GR" altLang="el-GR" sz="2000" b="1" dirty="0">
                <a:solidFill>
                  <a:schemeClr val="accent1">
                    <a:lumMod val="75000"/>
                  </a:schemeClr>
                </a:solidFill>
                <a:latin typeface="Calibri"/>
                <a:cs typeface="+mn-cs"/>
              </a:rPr>
              <a:t>Είναι…:  </a:t>
            </a:r>
          </a:p>
        </p:txBody>
      </p:sp>
      <p:pic>
        <p:nvPicPr>
          <p:cNvPr id="8201" name="Picture 11" descr="C:\Users\user\Downloads\glafka_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60855">
            <a:off x="3473450" y="717550"/>
            <a:ext cx="260667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Εικόνα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Ελλειψοειδής επεξήγηση 12"/>
          <p:cNvSpPr/>
          <p:nvPr/>
        </p:nvSpPr>
        <p:spPr>
          <a:xfrm>
            <a:off x="252413" y="739775"/>
            <a:ext cx="3313112" cy="1752600"/>
          </a:xfrm>
          <a:prstGeom prst="wedgeEllipseCallout">
            <a:avLst>
              <a:gd name="adj1" fmla="val 62149"/>
              <a:gd name="adj2" fmla="val -8101"/>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8204" name="TextBox 5"/>
          <p:cNvSpPr txBox="1">
            <a:spLocks noChangeArrowheads="1"/>
          </p:cNvSpPr>
          <p:nvPr/>
        </p:nvSpPr>
        <p:spPr bwMode="auto">
          <a:xfrm rot="-2345786">
            <a:off x="3771900" y="563563"/>
            <a:ext cx="360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a:t>
            </a:r>
          </a:p>
        </p:txBody>
      </p:sp>
      <p:sp>
        <p:nvSpPr>
          <p:cNvPr id="8205" name="TextBox 16"/>
          <p:cNvSpPr txBox="1">
            <a:spLocks noChangeArrowheads="1"/>
          </p:cNvSpPr>
          <p:nvPr/>
        </p:nvSpPr>
        <p:spPr bwMode="auto">
          <a:xfrm rot="-2345786">
            <a:off x="4070350" y="265113"/>
            <a:ext cx="360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3200">
                <a:solidFill>
                  <a:srgbClr val="496C32"/>
                </a:solidFill>
              </a:rPr>
              <a:t>?</a:t>
            </a:r>
          </a:p>
        </p:txBody>
      </p:sp>
      <p:sp>
        <p:nvSpPr>
          <p:cNvPr id="8206" name="TextBox 17"/>
          <p:cNvSpPr txBox="1">
            <a:spLocks noChangeArrowheads="1"/>
          </p:cNvSpPr>
          <p:nvPr/>
        </p:nvSpPr>
        <p:spPr bwMode="auto">
          <a:xfrm rot="1867449">
            <a:off x="5153025" y="549275"/>
            <a:ext cx="693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2400">
                <a:solidFill>
                  <a:srgbClr val="FFFF00"/>
                </a:solidFill>
              </a:rPr>
              <a:t>?</a:t>
            </a:r>
          </a:p>
        </p:txBody>
      </p:sp>
      <p:sp>
        <p:nvSpPr>
          <p:cNvPr id="19" name="TextBox 18"/>
          <p:cNvSpPr txBox="1"/>
          <p:nvPr/>
        </p:nvSpPr>
        <p:spPr>
          <a:xfrm>
            <a:off x="4500563" y="74613"/>
            <a:ext cx="415925" cy="708025"/>
          </a:xfrm>
          <a:prstGeom prst="rect">
            <a:avLst/>
          </a:prstGeom>
          <a:noFill/>
        </p:spPr>
        <p:txBody>
          <a:bodyPr>
            <a:spAutoFit/>
          </a:bodyPr>
          <a:lstStyle/>
          <a:p>
            <a:pPr>
              <a:defRPr/>
            </a:pPr>
            <a:r>
              <a:rPr lang="el-GR" sz="4000" b="1" dirty="0">
                <a:solidFill>
                  <a:schemeClr val="accent4">
                    <a:lumMod val="20000"/>
                    <a:lumOff val="80000"/>
                  </a:schemeClr>
                </a:solidFill>
              </a:rPr>
              <a:t>?</a:t>
            </a:r>
          </a:p>
        </p:txBody>
      </p:sp>
      <p:sp>
        <p:nvSpPr>
          <p:cNvPr id="20" name="TextBox 19"/>
          <p:cNvSpPr txBox="1"/>
          <p:nvPr/>
        </p:nvSpPr>
        <p:spPr>
          <a:xfrm rot="19254214">
            <a:off x="3957638" y="608013"/>
            <a:ext cx="523875" cy="369887"/>
          </a:xfrm>
          <a:prstGeom prst="rect">
            <a:avLst/>
          </a:prstGeom>
          <a:noFill/>
        </p:spPr>
        <p:txBody>
          <a:bodyPr>
            <a:spAutoFit/>
          </a:bodyPr>
          <a:lstStyle/>
          <a:p>
            <a:pPr>
              <a:defRPr/>
            </a:pPr>
            <a:r>
              <a:rPr lang="el-GR" dirty="0">
                <a:solidFill>
                  <a:schemeClr val="accent1">
                    <a:lumMod val="75000"/>
                  </a:schemeClr>
                </a:solidFill>
              </a:rPr>
              <a:t>?</a:t>
            </a:r>
          </a:p>
        </p:txBody>
      </p:sp>
      <p:sp>
        <p:nvSpPr>
          <p:cNvPr id="8209" name="TextBox 20"/>
          <p:cNvSpPr txBox="1">
            <a:spLocks noChangeArrowheads="1"/>
          </p:cNvSpPr>
          <p:nvPr/>
        </p:nvSpPr>
        <p:spPr bwMode="auto">
          <a:xfrm rot="-2345786">
            <a:off x="4325938" y="500063"/>
            <a:ext cx="360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a:t>
            </a:r>
          </a:p>
        </p:txBody>
      </p:sp>
      <p:sp>
        <p:nvSpPr>
          <p:cNvPr id="8210" name="TextBox 21"/>
          <p:cNvSpPr txBox="1">
            <a:spLocks noChangeArrowheads="1"/>
          </p:cNvSpPr>
          <p:nvPr/>
        </p:nvSpPr>
        <p:spPr bwMode="auto">
          <a:xfrm rot="2853124">
            <a:off x="5361782" y="807244"/>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solidFill>
                  <a:srgbClr val="FF0000"/>
                </a:solidFill>
              </a:rPr>
              <a:t>?</a:t>
            </a:r>
          </a:p>
        </p:txBody>
      </p:sp>
      <p:sp>
        <p:nvSpPr>
          <p:cNvPr id="8211" name="TextBox 22"/>
          <p:cNvSpPr txBox="1">
            <a:spLocks noChangeArrowheads="1"/>
          </p:cNvSpPr>
          <p:nvPr/>
        </p:nvSpPr>
        <p:spPr bwMode="auto">
          <a:xfrm rot="2125068">
            <a:off x="4992688" y="295275"/>
            <a:ext cx="360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t>?</a:t>
            </a:r>
          </a:p>
        </p:txBody>
      </p:sp>
      <p:pic>
        <p:nvPicPr>
          <p:cNvPr id="21" name="Picture 10" descr="C:\Users\user\Desktop\001.jpg"/>
          <p:cNvPicPr>
            <a:picLocks noChangeAspect="1" noChangeArrowheads="1"/>
          </p:cNvPicPr>
          <p:nvPr/>
        </p:nvPicPr>
        <p:blipFill rotWithShape="1">
          <a:blip r:embed="rId8">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Θέση περιεχομένου 2"/>
          <p:cNvSpPr>
            <a:spLocks noGrp="1"/>
          </p:cNvSpPr>
          <p:nvPr>
            <p:ph idx="1"/>
          </p:nvPr>
        </p:nvSpPr>
        <p:spPr/>
        <p:txBody>
          <a:bodyPr/>
          <a:lstStyle/>
          <a:p>
            <a:pPr eaLnBrk="1" hangingPunct="1"/>
            <a:r>
              <a:rPr lang="el-GR" altLang="el-GR" b="1" smtClean="0">
                <a:solidFill>
                  <a:srgbClr val="002060"/>
                </a:solidFill>
              </a:rPr>
              <a:t>Προσπάθησε ξανά!</a:t>
            </a:r>
          </a:p>
          <a:p>
            <a:pPr eaLnBrk="1" hangingPunct="1"/>
            <a:endParaRPr lang="el-GR" altLang="el-GR" smtClean="0"/>
          </a:p>
          <a:p>
            <a:pPr eaLnBrk="1" hangingPunct="1"/>
            <a:endParaRPr lang="el-GR" altLang="el-GR" smtClean="0"/>
          </a:p>
          <a:p>
            <a:pPr eaLnBrk="1" hangingPunct="1"/>
            <a:endParaRPr lang="el-GR" altLang="el-GR" smtClean="0"/>
          </a:p>
        </p:txBody>
      </p:sp>
      <p:sp>
        <p:nvSpPr>
          <p:cNvPr id="5" name="Αριστερό βέλος 4">
            <a:hlinkClick r:id="" action="ppaction://hlinkshowjump?jump=previousslide"/>
          </p:cNvPr>
          <p:cNvSpPr/>
          <p:nvPr/>
        </p:nvSpPr>
        <p:spPr>
          <a:xfrm>
            <a:off x="971550" y="4221163"/>
            <a:ext cx="1512888" cy="7207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επιστροφή</a:t>
            </a:r>
          </a:p>
        </p:txBody>
      </p:sp>
      <p:pic>
        <p:nvPicPr>
          <p:cNvPr id="9220"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C:\Users\user\Desktop\001.jpg"/>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11" descr="C:\Users\user\Downloads\glafka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87578">
            <a:off x="3529013" y="2278063"/>
            <a:ext cx="3192462"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Εικόνα 1"/>
          <p:cNvPicPr>
            <a:picLocks noChangeAspect="1"/>
          </p:cNvPicPr>
          <p:nvPr/>
        </p:nvPicPr>
        <p:blipFill>
          <a:blip r:embed="rId5">
            <a:extLst>
              <a:ext uri="{28A0092B-C50C-407E-A947-70E740481C1C}">
                <a14:useLocalDpi xmlns:a14="http://schemas.microsoft.com/office/drawing/2010/main" val="0"/>
              </a:ext>
            </a:extLst>
          </a:blip>
          <a:srcRect l="59126" t="40654" r="18730" b="24113"/>
          <a:stretch>
            <a:fillRect/>
          </a:stretch>
        </p:blipFill>
        <p:spPr bwMode="auto">
          <a:xfrm>
            <a:off x="3376613" y="2376488"/>
            <a:ext cx="1068387"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Στρογγυλεμένο ορθογώνιο 13"/>
          <p:cNvSpPr/>
          <p:nvPr/>
        </p:nvSpPr>
        <p:spPr>
          <a:xfrm>
            <a:off x="657225" y="833438"/>
            <a:ext cx="2049463" cy="685800"/>
          </a:xfrm>
          <a:prstGeom prst="roundRect">
            <a:avLst/>
          </a:prstGeom>
          <a:solidFill>
            <a:srgbClr val="FFC000"/>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4" name="Δεξιό βέλος 3">
            <a:hlinkClick r:id="" action="ppaction://hlinkshowjump?jump=nextslide"/>
          </p:cNvPr>
          <p:cNvSpPr/>
          <p:nvPr/>
        </p:nvSpPr>
        <p:spPr>
          <a:xfrm>
            <a:off x="6089650" y="5180013"/>
            <a:ext cx="1260475" cy="720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l-GR" b="1" dirty="0">
                <a:solidFill>
                  <a:schemeClr val="bg1"/>
                </a:solidFill>
              </a:rPr>
              <a:t>συνέχεια</a:t>
            </a:r>
          </a:p>
        </p:txBody>
      </p:sp>
      <p:pic>
        <p:nvPicPr>
          <p:cNvPr id="9220" name="Picture 12" descr="C:\Users\user\AppData\Local\Temp\PK6E3.tmp\Apolaxefs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15240">
            <a:off x="3376044" y="998148"/>
            <a:ext cx="2086270" cy="2018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221" name="Picture 9" descr="C:\Users\user\AppData\Local\Temp\PK5313.tmp\Thermiki thrafs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618" y="2815021"/>
            <a:ext cx="1692510" cy="2535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222" name="Picture 10" descr="C:\Users\user\AppData\Local\Temp\PKF60.tmp\Kanoni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5280" y="1489120"/>
            <a:ext cx="1796958" cy="266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247" name="TextBox 1"/>
          <p:cNvSpPr txBox="1">
            <a:spLocks noChangeArrowheads="1"/>
          </p:cNvSpPr>
          <p:nvPr/>
        </p:nvSpPr>
        <p:spPr bwMode="auto">
          <a:xfrm>
            <a:off x="539750" y="5445125"/>
            <a:ext cx="2808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600" b="1">
                <a:solidFill>
                  <a:srgbClr val="002060"/>
                </a:solidFill>
              </a:rPr>
              <a:t>Ίχνη από φωτιά </a:t>
            </a:r>
          </a:p>
          <a:p>
            <a:pPr eaLnBrk="1" hangingPunct="1">
              <a:spcBef>
                <a:spcPct val="0"/>
              </a:spcBef>
              <a:buClrTx/>
              <a:buFontTx/>
              <a:buNone/>
            </a:pPr>
            <a:r>
              <a:rPr lang="el-GR" altLang="el-GR" sz="1600" b="1">
                <a:solidFill>
                  <a:srgbClr val="002060"/>
                </a:solidFill>
              </a:rPr>
              <a:t>σε κίονα του Παρθενώνα</a:t>
            </a:r>
          </a:p>
        </p:txBody>
      </p:sp>
      <p:sp>
        <p:nvSpPr>
          <p:cNvPr id="10248" name="TextBox 2"/>
          <p:cNvSpPr txBox="1">
            <a:spLocks noChangeArrowheads="1"/>
          </p:cNvSpPr>
          <p:nvPr/>
        </p:nvSpPr>
        <p:spPr bwMode="auto">
          <a:xfrm>
            <a:off x="5795963" y="4318000"/>
            <a:ext cx="2406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600" b="1">
                <a:solidFill>
                  <a:srgbClr val="002060"/>
                </a:solidFill>
              </a:rPr>
              <a:t>Ίχνη από βομβαρδισμό </a:t>
            </a:r>
          </a:p>
          <a:p>
            <a:pPr eaLnBrk="1" hangingPunct="1">
              <a:spcBef>
                <a:spcPct val="0"/>
              </a:spcBef>
              <a:buClrTx/>
              <a:buFontTx/>
              <a:buNone/>
            </a:pPr>
            <a:r>
              <a:rPr lang="el-GR" altLang="el-GR" sz="1600" b="1">
                <a:solidFill>
                  <a:srgbClr val="002060"/>
                </a:solidFill>
              </a:rPr>
              <a:t>σε κίονα του Παρθενώνα</a:t>
            </a:r>
          </a:p>
          <a:p>
            <a:pPr eaLnBrk="1" hangingPunct="1">
              <a:spcBef>
                <a:spcPct val="0"/>
              </a:spcBef>
              <a:buClrTx/>
              <a:buFontTx/>
              <a:buNone/>
            </a:pPr>
            <a:endParaRPr lang="el-GR" altLang="el-GR" sz="1600" b="1">
              <a:solidFill>
                <a:schemeClr val="tx2"/>
              </a:solidFill>
            </a:endParaRPr>
          </a:p>
        </p:txBody>
      </p:sp>
      <p:sp>
        <p:nvSpPr>
          <p:cNvPr id="10249" name="TextBox 7"/>
          <p:cNvSpPr txBox="1">
            <a:spLocks noChangeArrowheads="1"/>
          </p:cNvSpPr>
          <p:nvPr/>
        </p:nvSpPr>
        <p:spPr bwMode="auto">
          <a:xfrm rot="915068">
            <a:off x="2863850" y="3197225"/>
            <a:ext cx="23034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600" b="1">
                <a:solidFill>
                  <a:srgbClr val="002060"/>
                </a:solidFill>
              </a:rPr>
              <a:t>Ίχνη καταστροφής από ανθρώπινο χέρι σε μετόπη του Παρθενώνα</a:t>
            </a:r>
          </a:p>
        </p:txBody>
      </p:sp>
      <p:pic>
        <p:nvPicPr>
          <p:cNvPr id="10250" name="Εικόνα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2238" y="1158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Θέση περιεχομένου 1"/>
          <p:cNvSpPr>
            <a:spLocks noGrp="1"/>
          </p:cNvSpPr>
          <p:nvPr>
            <p:ph idx="1"/>
          </p:nvPr>
        </p:nvSpPr>
        <p:spPr>
          <a:xfrm>
            <a:off x="815975" y="995363"/>
            <a:ext cx="1593850" cy="488950"/>
          </a:xfrm>
        </p:spPr>
        <p:txBody>
          <a:bodyPr/>
          <a:lstStyle/>
          <a:p>
            <a:pPr marL="114300" indent="0">
              <a:buFont typeface="Arial" charset="0"/>
              <a:buNone/>
              <a:defRPr/>
            </a:pPr>
            <a:r>
              <a:rPr lang="el-GR" dirty="0" smtClean="0">
                <a:solidFill>
                  <a:schemeClr val="accent3">
                    <a:lumMod val="50000"/>
                  </a:schemeClr>
                </a:solidFill>
              </a:rPr>
              <a:t>   </a:t>
            </a:r>
            <a:r>
              <a:rPr lang="el-GR" b="1" dirty="0" smtClean="0">
                <a:solidFill>
                  <a:srgbClr val="002060"/>
                </a:solidFill>
              </a:rPr>
              <a:t>Σωστά!</a:t>
            </a:r>
            <a:endParaRPr lang="el-GR" b="1" dirty="0">
              <a:solidFill>
                <a:srgbClr val="002060"/>
              </a:solidFill>
            </a:endParaRPr>
          </a:p>
        </p:txBody>
      </p:sp>
      <p:pic>
        <p:nvPicPr>
          <p:cNvPr id="13" name="Picture 10" descr="C:\Users\user\Desktop\001.jpg"/>
          <p:cNvPicPr>
            <a:picLocks noChangeAspect="1" noChangeArrowheads="1"/>
          </p:cNvPicPr>
          <p:nvPr/>
        </p:nvPicPr>
        <p:blipFill rotWithShape="1">
          <a:blip r:embed="rId6">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0" r="1175"/>
          <a:stretch/>
        </p:blipFill>
        <p:spPr bwMode="auto">
          <a:xfrm>
            <a:off x="0" y="6205339"/>
            <a:ext cx="8525586" cy="647256"/>
          </a:xfrm>
          <a:prstGeom prst="rect">
            <a:avLst/>
          </a:prstGeom>
          <a:noFill/>
          <a:extLst>
            <a:ext uri="{909E8E84-426E-40DD-AFC4-6F175D3DCCD1}">
              <a14:hiddenFill xmlns:a14="http://schemas.microsoft.com/office/drawing/2010/main">
                <a:solidFill>
                  <a:srgbClr val="FFFFFF"/>
                </a:solidFill>
              </a14:hiddenFill>
            </a:ext>
          </a:extLst>
        </p:spPr>
      </p:pic>
      <p:pic>
        <p:nvPicPr>
          <p:cNvPr id="10253" name="Εικόνα 2"/>
          <p:cNvPicPr>
            <a:picLocks noChangeAspect="1"/>
          </p:cNvPicPr>
          <p:nvPr/>
        </p:nvPicPr>
        <p:blipFill>
          <a:blip r:embed="rId7">
            <a:extLst>
              <a:ext uri="{28A0092B-C50C-407E-A947-70E740481C1C}">
                <a14:useLocalDpi xmlns:a14="http://schemas.microsoft.com/office/drawing/2010/main" val="0"/>
              </a:ext>
            </a:extLst>
          </a:blip>
          <a:srcRect l="11079" t="8408" r="6969" b="16008"/>
          <a:stretch>
            <a:fillRect/>
          </a:stretch>
        </p:blipFill>
        <p:spPr bwMode="auto">
          <a:xfrm rot="311412">
            <a:off x="2987675" y="4391025"/>
            <a:ext cx="1836738"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9" descr="C:\Users\user\Downloads\glafka_3.png"/>
          <p:cNvPicPr>
            <a:picLocks noChangeAspect="1" noChangeArrowheads="1"/>
          </p:cNvPicPr>
          <p:nvPr/>
        </p:nvPicPr>
        <p:blipFill>
          <a:blip r:embed="rId8" cstate="print">
            <a:extLst>
              <a:ext uri="{28A0092B-C50C-407E-A947-70E740481C1C}">
                <a14:useLocalDpi xmlns:a14="http://schemas.microsoft.com/office/drawing/2010/main" val="0"/>
              </a:ext>
            </a:extLst>
          </a:blip>
          <a:srcRect r="41501" b="52441"/>
          <a:stretch>
            <a:fillRect/>
          </a:stretch>
        </p:blipFill>
        <p:spPr bwMode="auto">
          <a:xfrm rot="3089757">
            <a:off x="4500563" y="4341813"/>
            <a:ext cx="7096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5" name="Ορθογώνιο 2"/>
          <p:cNvSpPr>
            <a:spLocks noChangeArrowheads="1"/>
          </p:cNvSpPr>
          <p:nvPr/>
        </p:nvSpPr>
        <p:spPr bwMode="auto">
          <a:xfrm>
            <a:off x="569913" y="1663700"/>
            <a:ext cx="24828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8CADAE"/>
              </a:buClr>
              <a:buFont typeface="Arial" charset="0"/>
              <a:buChar char="•"/>
              <a:defRPr>
                <a:solidFill>
                  <a:schemeClr val="tx1"/>
                </a:solidFill>
                <a:latin typeface="Calibri" pitchFamily="34" charset="0"/>
              </a:defRPr>
            </a:lvl3pPr>
            <a:lvl4pPr marL="1600200" indent="-228600" eaLnBrk="0" hangingPunct="0">
              <a:spcBef>
                <a:spcPct val="20000"/>
              </a:spcBef>
              <a:buClr>
                <a:srgbClr val="8C7B70"/>
              </a:buClr>
              <a:buFont typeface="Arial" charset="0"/>
              <a:buChar char="•"/>
              <a:defRPr sz="1600">
                <a:solidFill>
                  <a:schemeClr val="tx1"/>
                </a:solidFill>
                <a:latin typeface="Calibri" pitchFamily="34" charset="0"/>
              </a:defRPr>
            </a:lvl4pPr>
            <a:lvl5pPr marL="2057400" indent="-228600" eaLnBrk="0" hangingPunct="0">
              <a:spcBef>
                <a:spcPct val="20000"/>
              </a:spcBef>
              <a:buClr>
                <a:srgbClr val="8FB08C"/>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8FB08C"/>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l-GR" altLang="el-GR" sz="1800">
                <a:solidFill>
                  <a:srgbClr val="002060"/>
                </a:solidFill>
              </a:rPr>
              <a:t>Πολλές ανθρώπινες ενέργειες προκαλούν φθορές στα μνημεία</a:t>
            </a:r>
            <a:endParaRPr lang="el-GR" altLang="el-GR" sz="180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Γειτνίαση">
  <a:themeElements>
    <a:clrScheme name="Δημοτικός">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Γειτνίαση">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3867</TotalTime>
  <Words>1306</Words>
  <Application>Microsoft Office PowerPoint</Application>
  <PresentationFormat>Προβολή στην οθόνη (4:3)</PresentationFormat>
  <Paragraphs>335</Paragraphs>
  <Slides>48</Slides>
  <Notes>0</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48</vt:i4>
      </vt:variant>
    </vt:vector>
  </HeadingPairs>
  <TitlesOfParts>
    <vt:vector size="56" baseType="lpstr">
      <vt:lpstr>Calibri</vt:lpstr>
      <vt:lpstr>Arial</vt:lpstr>
      <vt:lpstr>Cambria</vt:lpstr>
      <vt:lpstr>Arial Black</vt:lpstr>
      <vt:lpstr>Webdings</vt:lpstr>
      <vt:lpstr>Wingdings</vt:lpstr>
      <vt:lpstr>Comic Sans MS</vt:lpstr>
      <vt:lpstr>Γειτνίαση</vt:lpstr>
      <vt:lpstr>Παρουσίαση του PowerPoint</vt:lpstr>
      <vt:lpstr>Παρουσίαση του PowerPoint</vt:lpstr>
      <vt:lpstr>ΤΟ ΠΑΙΧΝΙΔΙ ΤΗΣ ΑΝΑΣΤΗΛΩΣΗΣ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ΤΟ ΠΑΙΧΝΙΔΙ ΤΗΣ ΑΝΑΣΤΗΛΩΣΗΣ</dc:title>
  <dc:creator>user</dc:creator>
  <cp:lastModifiedBy>Exams</cp:lastModifiedBy>
  <cp:revision>244</cp:revision>
  <dcterms:created xsi:type="dcterms:W3CDTF">2021-05-19T05:20:29Z</dcterms:created>
  <dcterms:modified xsi:type="dcterms:W3CDTF">2023-06-09T09:05:57Z</dcterms:modified>
</cp:coreProperties>
</file>